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311" r:id="rId2"/>
    <p:sldId id="312" r:id="rId3"/>
    <p:sldId id="31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1A1B"/>
    <a:srgbClr val="C00000"/>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4" autoAdjust="0"/>
    <p:restoredTop sz="83417" autoAdjust="0"/>
  </p:normalViewPr>
  <p:slideViewPr>
    <p:cSldViewPr snapToGrid="0">
      <p:cViewPr varScale="1">
        <p:scale>
          <a:sx n="61" d="100"/>
          <a:sy n="61" d="100"/>
        </p:scale>
        <p:origin x="1896" y="66"/>
      </p:cViewPr>
      <p:guideLst>
        <p:guide orient="horz" pos="2160"/>
        <p:guide pos="2880"/>
      </p:guideLst>
    </p:cSldViewPr>
  </p:slideViewPr>
  <p:outlineViewPr>
    <p:cViewPr>
      <p:scale>
        <a:sx n="50" d="100"/>
        <a:sy n="50" d="100"/>
      </p:scale>
      <p:origin x="0" y="5538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25" d="100"/>
          <a:sy n="125" d="100"/>
        </p:scale>
        <p:origin x="-118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9/1/2021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9/1/2021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024154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premature birth?</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Humans are usually born at a gestation age of around 37 weeks (9 months).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Preterm infants (p. 368)</a:t>
            </a:r>
            <a:r>
              <a:rPr lang="en-US" altLang="en-US" sz="1200" i="1" dirty="0">
                <a:latin typeface="Arial" pitchFamily="34" charset="0"/>
                <a:ea typeface="ＭＳ Ｐゴシック" pitchFamily="34" charset="-128"/>
              </a:rPr>
              <a:t> are born earlier than 36 weeks.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Children born at 25 weeks have a little better than 50% chance of surviving.</a:t>
            </a:r>
          </a:p>
          <a:p>
            <a:pPr defTabSz="457200">
              <a:lnSpc>
                <a:spcPct val="80000"/>
              </a:lnSpc>
            </a:pPr>
            <a:r>
              <a:rPr lang="en-US" altLang="en-US" sz="1200" dirty="0">
                <a:latin typeface="Arial" pitchFamily="34" charset="0"/>
                <a:ea typeface="ＭＳ Ｐゴシック" pitchFamily="34" charset="-128"/>
              </a:rPr>
              <a:t>	iii) However, because fetal development happens quickly, children born at 30 weeks have a 95% chance of survival.</a:t>
            </a:r>
          </a:p>
          <a:p>
            <a:pPr defTabSz="457200">
              <a:lnSpc>
                <a:spcPct val="80000"/>
              </a:lnSpc>
            </a:pPr>
            <a:r>
              <a:rPr lang="en-US" altLang="en-US" sz="1200" dirty="0">
                <a:latin typeface="Arial" pitchFamily="34" charset="0"/>
                <a:ea typeface="ＭＳ Ｐゴシック" pitchFamily="34" charset="-128"/>
              </a:rPr>
              <a:t>	iv) Survival is the first step, followed by possible short- and long-term negative effects on psychological and cognitive functioning.</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be used to help preterm infants?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One program, called the Newborn Individualized Developmental Care and Assessment Program (NIDCAP), is a </a:t>
            </a:r>
            <a:r>
              <a:rPr lang="en-US" altLang="en-US" sz="1200" dirty="0" err="1">
                <a:latin typeface="Arial" pitchFamily="34" charset="0"/>
                <a:ea typeface="ＭＳ Ｐゴシック" pitchFamily="34" charset="-128"/>
              </a:rPr>
              <a:t>behaviourally</a:t>
            </a:r>
            <a:r>
              <a:rPr lang="en-US" altLang="en-US" sz="1200" dirty="0">
                <a:latin typeface="Arial" pitchFamily="34" charset="0"/>
                <a:ea typeface="ＭＳ Ｐゴシック" pitchFamily="34" charset="-128"/>
              </a:rPr>
              <a:t> based intervention in which preterm infants are closely observed and given intensive care during early development.</a:t>
            </a:r>
          </a:p>
          <a:p>
            <a:pPr defTabSz="457200">
              <a:lnSpc>
                <a:spcPct val="80000"/>
              </a:lnSpc>
            </a:pPr>
            <a:r>
              <a:rPr lang="en-US" altLang="en-US" sz="1200" dirty="0">
                <a:latin typeface="Arial" pitchFamily="34" charset="0"/>
                <a:ea typeface="ＭＳ Ｐゴシック" pitchFamily="34" charset="-128"/>
              </a:rPr>
              <a:t>	ii) One important component is keeping the brain healthy and protected against potentially harmful experiences.</a:t>
            </a:r>
          </a:p>
          <a:p>
            <a:pPr defTabSz="457200">
              <a:lnSpc>
                <a:spcPct val="80000"/>
              </a:lnSpc>
            </a:pPr>
            <a:r>
              <a:rPr lang="en-US" altLang="en-US" sz="1200" dirty="0">
                <a:latin typeface="Arial" pitchFamily="34" charset="0"/>
                <a:ea typeface="ＭＳ Ｐゴシック" pitchFamily="34" charset="-128"/>
              </a:rPr>
              <a:t>		a) This includes minimizing lights, sound levels, and stress.</a:t>
            </a:r>
          </a:p>
          <a:p>
            <a:pPr defTabSz="457200">
              <a:lnSpc>
                <a:spcPct val="80000"/>
              </a:lnSpc>
            </a:pPr>
            <a:r>
              <a:rPr lang="en-US" altLang="en-US" sz="1200" dirty="0">
                <a:latin typeface="Arial" pitchFamily="34" charset="0"/>
                <a:ea typeface="ＭＳ Ｐゴシック" pitchFamily="34" charset="-128"/>
              </a:rPr>
              <a:t>	iii) One study randomly assigned 117 infants born at 29 weeks or fewer to receive either NIDCAP or standard care in a prenatal intensive care unit.</a:t>
            </a:r>
          </a:p>
          <a:p>
            <a:pPr defTabSz="457200">
              <a:lnSpc>
                <a:spcPct val="80000"/>
              </a:lnSpc>
            </a:pPr>
            <a:r>
              <a:rPr lang="en-US" altLang="en-US" sz="1200" dirty="0">
                <a:latin typeface="Arial" pitchFamily="34" charset="0"/>
                <a:ea typeface="ＭＳ Ｐゴシック" pitchFamily="34" charset="-128"/>
              </a:rPr>
              <a:t>		a) Within 9 months, the NIDCAP infants showed significantly improved motor skills, attention, and other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measures.</a:t>
            </a:r>
          </a:p>
          <a:p>
            <a:pPr defTabSz="457200">
              <a:lnSpc>
                <a:spcPct val="80000"/>
              </a:lnSpc>
            </a:pPr>
            <a:r>
              <a:rPr lang="en-US" altLang="en-US" sz="1200" dirty="0">
                <a:latin typeface="Arial" pitchFamily="34" charset="0"/>
                <a:ea typeface="ＭＳ Ｐゴシック" pitchFamily="34" charset="-128"/>
              </a:rPr>
              <a:t>		b) NIDCAP infants also showed improved brain development, including more advanced development of neural pathways between major brain regions.</a:t>
            </a:r>
          </a:p>
          <a:p>
            <a:pPr defTabSz="457200">
              <a:lnSpc>
                <a:spcPct val="80000"/>
              </a:lnSpc>
            </a:pPr>
            <a:r>
              <a:rPr lang="en-US" altLang="en-US" sz="1200" dirty="0">
                <a:latin typeface="Arial" pitchFamily="34" charset="0"/>
                <a:ea typeface="ＭＳ Ｐゴシック" pitchFamily="34" charset="-128"/>
              </a:rPr>
              <a:t>		c) At 8 years, the children who had gotten NIDCAP care showed higher scores on some (not all) measures of thinking and problem solving, as well as better frontal lobe functioning.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24560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research?</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longitudinal study has a very small sample size (22 children).</a:t>
            </a:r>
          </a:p>
          <a:p>
            <a:pPr defTabSz="457200"/>
            <a:r>
              <a:rPr lang="en-US" altLang="en-US" dirty="0">
                <a:latin typeface="Arial" pitchFamily="34" charset="0"/>
                <a:ea typeface="ＭＳ Ｐゴシック" pitchFamily="34" charset="-128"/>
              </a:rPr>
              <a:t>		a) Small samples also make it difficult to test the effects of interacting factors, such as whether the effectiveness of the program may depend on the child’s gender, on family socioeconomic status, ethnicity, or other factors.</a:t>
            </a:r>
          </a:p>
          <a:p>
            <a:pPr defTabSz="457200"/>
            <a:r>
              <a:rPr lang="en-US" altLang="en-US" dirty="0">
                <a:latin typeface="Arial" pitchFamily="34" charset="0"/>
                <a:ea typeface="ＭＳ Ｐゴシック" pitchFamily="34" charset="-128"/>
              </a:rPr>
              <a:t>	ii) This study also does not identify why the program works—what specific mechanisms it affects that in turn improve development.</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An estimated 9% of infants are born preterm worldwide.</a:t>
            </a:r>
          </a:p>
          <a:p>
            <a:pPr defTabSz="457200"/>
            <a:r>
              <a:rPr lang="en-US" altLang="en-US" dirty="0">
                <a:latin typeface="Arial" pitchFamily="34" charset="0"/>
                <a:ea typeface="ＭＳ Ｐゴシック" pitchFamily="34" charset="-128"/>
              </a:rPr>
              <a:t>	ii) Medical advances and interventions, such as NIDCAP, have greatly reduced the chances of long-term negative effects of preterm birth.</a:t>
            </a:r>
          </a:p>
          <a:p>
            <a:pPr defTabSz="457200"/>
            <a:r>
              <a:rPr lang="en-US" altLang="en-US" dirty="0">
                <a:latin typeface="Arial" pitchFamily="34" charset="0"/>
                <a:ea typeface="ＭＳ Ｐゴシック" pitchFamily="34" charset="-128"/>
              </a:rPr>
              <a:t>	iii) In developing countries where medical care may be minimal or nonexistent, research has found some effective and simple interventions.</a:t>
            </a:r>
          </a:p>
          <a:p>
            <a:pPr defTabSz="457200"/>
            <a:r>
              <a:rPr lang="en-US" altLang="en-US" dirty="0">
                <a:latin typeface="Arial" pitchFamily="34" charset="0"/>
                <a:ea typeface="ＭＳ Ｐゴシック" pitchFamily="34" charset="-128"/>
              </a:rPr>
              <a:t>		a) Massaging preterm infants 15 minutes a day can result in 50% greater daily weight gain, and it reduces stress.</a:t>
            </a:r>
          </a:p>
          <a:p>
            <a:pPr defTabSz="457200"/>
            <a:r>
              <a:rPr lang="en-US" altLang="en-US" dirty="0">
                <a:latin typeface="Arial" pitchFamily="34" charset="0"/>
                <a:ea typeface="ＭＳ Ｐゴシック" pitchFamily="34" charset="-128"/>
              </a:rPr>
              <a:t>		b) Kangaroo care focuses on constant, ongoing physical contact between infants and their mothers, and it has shown to improve the physical and psychological health of preterm infants.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371568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In the late 1990s, a team of researchers claimed that the combined vaccination for measles, mumps, and rubella (MMR) was linked to the development of autism.</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vaccine is given to children around their first birthday and a second dose is given around the time they start school.</a:t>
            </a:r>
          </a:p>
          <a:p>
            <a:pPr defTabSz="457200"/>
            <a:r>
              <a:rPr lang="en-US" altLang="en-US" dirty="0">
                <a:latin typeface="Arial" pitchFamily="34" charset="0"/>
                <a:ea typeface="ＭＳ Ｐゴシック" pitchFamily="34" charset="-128"/>
              </a:rPr>
              <a:t>	ii) Many parents heard this claim and refused to have the vaccine given to their children.</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However, scientists were unable to replicate the original findings.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was found that Andrew Wakefield, the doctor you published the study, had a financial interest in linking the disease with the vaccine.</a:t>
            </a:r>
          </a:p>
          <a:p>
            <a:pPr defTabSz="457200"/>
            <a:r>
              <a:rPr lang="en-US" altLang="en-US" dirty="0">
                <a:latin typeface="Arial" pitchFamily="34" charset="0"/>
                <a:ea typeface="ＭＳ Ｐゴシック" pitchFamily="34" charset="-128"/>
              </a:rPr>
              <a:t>		a) His research was funded by lawyers who sued the makers of vaccines for damages.</a:t>
            </a:r>
          </a:p>
          <a:p>
            <a:pPr defTabSz="457200"/>
            <a:r>
              <a:rPr lang="en-US" altLang="en-US" dirty="0">
                <a:latin typeface="Arial" pitchFamily="34" charset="0"/>
                <a:ea typeface="ＭＳ Ｐゴシック" pitchFamily="34" charset="-128"/>
              </a:rPr>
              <a:t>	ii) In 2010, the original paper was retracted by </a:t>
            </a:r>
            <a:r>
              <a:rPr lang="en-US" altLang="en-US" i="1" dirty="0">
                <a:latin typeface="Arial" pitchFamily="34" charset="0"/>
                <a:ea typeface="ＭＳ Ｐゴシック" pitchFamily="34" charset="-128"/>
              </a:rPr>
              <a:t>The Lancet</a:t>
            </a:r>
            <a:r>
              <a:rPr lang="en-US" altLang="en-US" dirty="0">
                <a:latin typeface="Arial" pitchFamily="34" charset="0"/>
                <a:ea typeface="ＭＳ Ｐゴシック" pitchFamily="34" charset="-128"/>
              </a:rPr>
              <a:t>, the medical journal that published it.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78310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Compared to the offspring of other species, human infants are born almost completely helpless and require extended care as they develop their senses, strength, and coordination.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Sensory experiences and learning occur before birth.</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By month four of gestation, the brain starts receiving signals from the eyes and ears.</a:t>
            </a:r>
          </a:p>
          <a:p>
            <a:pPr defTabSz="457200">
              <a:lnSpc>
                <a:spcPct val="80000"/>
              </a:lnSpc>
            </a:pPr>
            <a:r>
              <a:rPr lang="en-US" altLang="en-US" sz="1200" dirty="0">
                <a:latin typeface="Arial" pitchFamily="34" charset="0"/>
                <a:ea typeface="ＭＳ Ｐゴシック" pitchFamily="34" charset="-128"/>
              </a:rPr>
              <a:t>	ii) By seven to eight months of gestation, fetuses seem to be actively listening.</a:t>
            </a:r>
          </a:p>
          <a:p>
            <a:pPr defTabSz="457200">
              <a:lnSpc>
                <a:spcPct val="80000"/>
              </a:lnSpc>
            </a:pPr>
            <a:r>
              <a:rPr lang="en-US" altLang="en-US" sz="1200" dirty="0">
                <a:latin typeface="Arial" pitchFamily="34" charset="0"/>
                <a:ea typeface="ＭＳ Ｐゴシック" pitchFamily="34" charset="-128"/>
              </a:rPr>
              <a:t>		a) To test this, scientists had mothers read </a:t>
            </a:r>
            <a:r>
              <a:rPr lang="en-US" altLang="en-US" sz="1200" i="1" dirty="0">
                <a:latin typeface="Arial" pitchFamily="34" charset="0"/>
                <a:ea typeface="ＭＳ Ｐゴシック" pitchFamily="34" charset="-128"/>
              </a:rPr>
              <a:t>The Cat in the Hat</a:t>
            </a:r>
            <a:r>
              <a:rPr lang="en-US" altLang="en-US" sz="1200" dirty="0">
                <a:latin typeface="Arial" pitchFamily="34" charset="0"/>
                <a:ea typeface="ＭＳ Ｐゴシック" pitchFamily="34" charset="-128"/>
              </a:rPr>
              <a:t> to their fetus during the last six weeks of pregnancy.</a:t>
            </a:r>
          </a:p>
          <a:p>
            <a:pPr defTabSz="457200">
              <a:lnSpc>
                <a:spcPct val="80000"/>
              </a:lnSpc>
            </a:pPr>
            <a:r>
              <a:rPr lang="en-US" altLang="en-US" sz="1200" dirty="0">
                <a:latin typeface="Arial" pitchFamily="34" charset="0"/>
                <a:ea typeface="ＭＳ Ｐゴシック" pitchFamily="34" charset="-128"/>
              </a:rPr>
              <a:t>		b) At birth, their babies were given a pacifier that could be used to control a tape recording of their mother reading the story as well as stories that were not read before birth.</a:t>
            </a:r>
          </a:p>
          <a:p>
            <a:pPr defTabSz="457200">
              <a:lnSpc>
                <a:spcPct val="80000"/>
              </a:lnSpc>
            </a:pPr>
            <a:r>
              <a:rPr lang="en-US" altLang="en-US" sz="1200" dirty="0">
                <a:latin typeface="Arial" pitchFamily="34" charset="0"/>
                <a:ea typeface="ＭＳ Ｐゴシック" pitchFamily="34" charset="-128"/>
              </a:rPr>
              <a:t>		c) The babies sucked the pacifier much more to hear </a:t>
            </a:r>
            <a:r>
              <a:rPr lang="en-US" altLang="en-US" sz="1200" i="1" dirty="0">
                <a:latin typeface="Arial" pitchFamily="34" charset="0"/>
                <a:ea typeface="ＭＳ Ｐゴシック" pitchFamily="34" charset="-128"/>
              </a:rPr>
              <a:t>The Cat in the Hat</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Infants vision is limited at birth, but reaches the normal 20/20 visual capacity between 6 and 12 months of age.</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Before this, infants see only 12-15 inches away (about the distance between the mother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face while breastfeeding).</a:t>
            </a:r>
          </a:p>
          <a:p>
            <a:pPr defTabSz="457200">
              <a:lnSpc>
                <a:spcPct val="80000"/>
              </a:lnSpc>
            </a:pPr>
            <a:r>
              <a:rPr lang="en-US" altLang="en-US" sz="1200" dirty="0">
                <a:latin typeface="Arial" pitchFamily="34" charset="0"/>
                <a:ea typeface="ＭＳ Ｐゴシック" pitchFamily="34" charset="-128"/>
              </a:rPr>
              <a:t>	ii) </a:t>
            </a:r>
            <a:r>
              <a:rPr lang="en-US" altLang="en-US" sz="1200" dirty="0" err="1">
                <a:latin typeface="Arial" pitchFamily="34" charset="0"/>
                <a:ea typeface="ＭＳ Ｐゴシック" pitchFamily="34" charset="-128"/>
              </a:rPr>
              <a:t>Colour</a:t>
            </a:r>
            <a:r>
              <a:rPr lang="en-US" altLang="en-US" sz="1200" dirty="0">
                <a:latin typeface="Arial" pitchFamily="34" charset="0"/>
                <a:ea typeface="ＭＳ Ｐゴシック" pitchFamily="34" charset="-128"/>
              </a:rPr>
              <a:t> vision appears to develop around 2 months.</a:t>
            </a:r>
          </a:p>
          <a:p>
            <a:pPr defTabSz="457200">
              <a:lnSpc>
                <a:spcPct val="80000"/>
              </a:lnSpc>
            </a:pPr>
            <a:r>
              <a:rPr lang="en-US" altLang="en-US" sz="1200" dirty="0">
                <a:latin typeface="Arial" pitchFamily="34" charset="0"/>
                <a:ea typeface="ＭＳ Ｐゴシック" pitchFamily="34" charset="-128"/>
              </a:rPr>
              <a:t>	iii) By 8 months, infants can perceive basic shapes and objects as well as adults do.</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a:t>
            </a:r>
            <a:r>
              <a:rPr lang="en-US" altLang="en-US" sz="1200" dirty="0" err="1">
                <a:latin typeface="Arial" pitchFamily="34" charset="0"/>
                <a:ea typeface="ＭＳ Ｐゴシック" pitchFamily="34" charset="-128"/>
              </a:rPr>
              <a:t>Odours</a:t>
            </a:r>
            <a:r>
              <a:rPr lang="en-US" altLang="en-US" sz="1200" dirty="0">
                <a:latin typeface="Arial" pitchFamily="34" charset="0"/>
                <a:ea typeface="ＭＳ Ｐゴシック" pitchFamily="34" charset="-128"/>
              </a:rPr>
              <a:t> are strong memory cues for infants.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Like adults, newborns cringe when smelling something rotten or pungent, and they show a preference for the smell of sweets.</a:t>
            </a:r>
          </a:p>
          <a:p>
            <a:pPr defTabSz="457200">
              <a:lnSpc>
                <a:spcPct val="80000"/>
              </a:lnSpc>
            </a:pPr>
            <a:r>
              <a:rPr lang="en-US" altLang="en-US" sz="1200" dirty="0">
                <a:latin typeface="Arial" pitchFamily="34" charset="0"/>
                <a:ea typeface="ＭＳ Ｐゴシック" pitchFamily="34" charset="-128"/>
              </a:rPr>
              <a:t>	ii) Newborns can discriminate the scent of their mother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breastmilk from the breastmilk of a stranger.</a:t>
            </a:r>
          </a:p>
          <a:p>
            <a:pPr defTabSz="457200">
              <a:lnSpc>
                <a:spcPct val="80000"/>
              </a:lnSpc>
            </a:pPr>
            <a:r>
              <a:rPr lang="en-US" altLang="en-US" sz="1200" dirty="0">
                <a:latin typeface="Arial" pitchFamily="34" charset="0"/>
                <a:ea typeface="ＭＳ Ｐゴシック" pitchFamily="34" charset="-128"/>
              </a:rPr>
              <a:t>		a) They even turn their head toward the scent of breastmilk, which helps initiate nursing.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5229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The human face holds particular importance even for newborns. By a few days of age, they will imitate the facial expressions of others. Newborns prefer to look at stimuli that look like faces, compared to stimuli that have all the same features but are scrambled so that they don’t look like faces (Figure 10.3).</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2) The proper development of the visual system is not guaranteed to happen; it’s not hardwired into our genes. Instead, the visual system develops in response to the infant experiencing a world of diverse visual input. It is the patterns in the world which develop the appropriate neural pathways in the visual cortex.</a:t>
            </a:r>
            <a:endParaRPr lang="en-US" altLang="ja-JP"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Interacting with the world is also necessary for the visual system to properly develop. This was illustrated by research involving the </a:t>
            </a:r>
            <a:r>
              <a:rPr lang="en-US" altLang="en-US" i="1" dirty="0">
                <a:latin typeface="Arial" pitchFamily="34" charset="0"/>
                <a:ea typeface="ＭＳ Ｐゴシック" pitchFamily="34" charset="-128"/>
              </a:rPr>
              <a:t>visual cliff</a:t>
            </a:r>
            <a:r>
              <a:rPr lang="en-US" altLang="en-US" dirty="0">
                <a:latin typeface="Arial" pitchFamily="34" charset="0"/>
                <a:ea typeface="ＭＳ Ｐゴシック" pitchFamily="34" charset="-128"/>
              </a:rPr>
              <a:t>. Researchers discovered that only babies who had some experience crawling showed fear of the deep end.</a:t>
            </a:r>
          </a:p>
          <a:p>
            <a:endParaRPr lang="en-US"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All 3 illustrations shows cardboard cut outs shaped like an electric bulb.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first cut out labelled “Face” shows the illustration of a smiling human face with its eyebrows, eyes, nose, and mouth.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second cut out labelled “Scrambled” shows the parts of the human face jumbled.</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third cut out labelled “Blank” shows a blank cardboard.</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338228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The human face holds particular importance even for newborns. By a few days of age, they will imitate the facial expressions of others. Newborns prefer to look at stimuli that look like faces, compared to stimuli that have all the same features but are scrambled so that they don’t look like faces (Figure 10.3).</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2) The proper development of the visual system is not guaranteed to happen; it’s not hardwired into our genes. Instead, the visual system develops in response to the infant experiencing a world of diverse visual input. It is the patterns in the world which develop the appropriate neural pathways in the visual cortex.</a:t>
            </a:r>
            <a:endParaRPr lang="en-US" altLang="ja-JP"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Interacting with the world is also necessary for the visual system to properly develop. This was illustrated by research involving the </a:t>
            </a:r>
            <a:r>
              <a:rPr lang="en-US" altLang="en-US" i="1" dirty="0">
                <a:latin typeface="Arial" pitchFamily="34" charset="0"/>
                <a:ea typeface="ＭＳ Ｐゴシック" pitchFamily="34" charset="-128"/>
              </a:rPr>
              <a:t>visual cliff</a:t>
            </a:r>
            <a:r>
              <a:rPr lang="en-US" altLang="en-US" dirty="0">
                <a:latin typeface="Arial" pitchFamily="34" charset="0"/>
                <a:ea typeface="ＭＳ Ｐゴシック" pitchFamily="34" charset="-128"/>
              </a:rPr>
              <a:t>. Researchers discovered that only babies who had some experience crawling showed fear of the deep end.</a:t>
            </a:r>
          </a:p>
          <a:p>
            <a:endParaRPr lang="en-US"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table is divided into 3 lengths. One length of the table shows a tiled design followed by a white strip that forms the second length. The third length appears to be made of a transparent material. The area below the transparent material shows a tiled floor like that is the same as in the first length. The toddler is shown crossing the first length, the white strip, and entering the transparent length. A specialist seated across the table is seen watching the child.</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238603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By five moths</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gestation, the fetus begins to have control of voluntary motor movements.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 the last months of gestation and the first months of life, the muscles and nervous system develop enough to demonstrate basic reflexes.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Reflexes (p. 370)</a:t>
            </a:r>
            <a:r>
              <a:rPr lang="en-US" altLang="en-US" i="1" dirty="0">
                <a:latin typeface="Arial" pitchFamily="34" charset="0"/>
                <a:ea typeface="ＭＳ Ｐゴシック" pitchFamily="34" charset="-128"/>
              </a:rPr>
              <a:t> involuntary muscular reactions to specific types of stimulation.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ii) These reflexes provide infants with a basic set of responses for feeding and interacting with their caregivers (Table 10.2).</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1688411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In contrast to reflexes, the development of motor skills seems to rely more on practice and deliberate effort.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Infant abilities to move proceeds in stages—from crawling, to standing, to walking—over the course of the 12 to months of life (Figure 10.5).</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some infants develop faster or slower than others.</a:t>
            </a:r>
          </a:p>
          <a:p>
            <a:pPr defTabSz="457200">
              <a:lnSpc>
                <a:spcPct val="80000"/>
              </a:lnSpc>
            </a:pPr>
            <a:r>
              <a:rPr lang="en-US" altLang="en-US" sz="1200" dirty="0">
                <a:latin typeface="Arial" pitchFamily="34" charset="0"/>
                <a:ea typeface="ＭＳ Ｐゴシック" pitchFamily="34" charset="-128"/>
              </a:rPr>
              <a:t>	ii) Cross-cultural differences in development may be due to parental expectations.</a:t>
            </a:r>
          </a:p>
          <a:p>
            <a:pPr defTabSz="457200">
              <a:lnSpc>
                <a:spcPct val="80000"/>
              </a:lnSpc>
            </a:pPr>
            <a:r>
              <a:rPr lang="en-US" altLang="en-US" sz="1200" dirty="0">
                <a:latin typeface="Arial" pitchFamily="34" charset="0"/>
                <a:ea typeface="ＭＳ Ｐゴシック" pitchFamily="34" charset="-128"/>
              </a:rPr>
              <a:t>		a) For example, one study asked mothers of different nationalities when they expected their newborns to perform different actions.</a:t>
            </a:r>
          </a:p>
          <a:p>
            <a:pPr defTabSz="457200">
              <a:lnSpc>
                <a:spcPct val="80000"/>
              </a:lnSpc>
            </a:pPr>
            <a:r>
              <a:rPr lang="en-US" altLang="en-US" sz="1200" dirty="0">
                <a:latin typeface="Arial" pitchFamily="34" charset="0"/>
                <a:ea typeface="ＭＳ Ｐゴシック" pitchFamily="34" charset="-128"/>
              </a:rPr>
              <a:t>		b) Compared to British and Indian mothers, Jamaican mothers gave earlier expected dates for sitting up and walking.</a:t>
            </a:r>
          </a:p>
          <a:p>
            <a:pPr defTabSz="457200">
              <a:lnSpc>
                <a:spcPct val="80000"/>
              </a:lnSpc>
            </a:pPr>
            <a:r>
              <a:rPr lang="en-US" altLang="en-US" sz="1200" dirty="0">
                <a:latin typeface="Arial" pitchFamily="34" charset="0"/>
                <a:ea typeface="ＭＳ Ｐゴシック" pitchFamily="34" charset="-128"/>
              </a:rPr>
              <a:t>		c) Infants born to Jamaican mothers walked at a significantly earlier age, likely because these infants were encouraged to practice these skills at an earlier age.</a:t>
            </a:r>
          </a:p>
          <a:p>
            <a:pPr defTabSz="457200">
              <a:lnSpc>
                <a:spcPct val="80000"/>
              </a:lnSpc>
            </a:pPr>
            <a:r>
              <a:rPr lang="en-US" altLang="en-US" sz="1200" dirty="0">
                <a:latin typeface="Arial" pitchFamily="34" charset="0"/>
                <a:ea typeface="ＭＳ Ｐゴシック" pitchFamily="34" charset="-128"/>
              </a:rPr>
              <a:t> </a:t>
            </a:r>
          </a:p>
          <a:p>
            <a:pPr marL="0" marR="0">
              <a:lnSpc>
                <a:spcPct val="115000"/>
              </a:lnSpc>
              <a:spcBef>
                <a:spcPts val="1500"/>
              </a:spcBef>
              <a:spcAft>
                <a:spcPts val="1000"/>
              </a:spcAft>
            </a:pPr>
            <a:r>
              <a:rPr lang="en-CA" sz="1100" dirty="0">
                <a:solidFill>
                  <a:srgbClr val="000000"/>
                </a:solidFill>
                <a:effectLst/>
                <a:latin typeface="TimesNewRomanPS-BoldMT"/>
                <a:ea typeface="Times New Roman" panose="02020603050405020304" pitchFamily="18" charset="0"/>
                <a:cs typeface="TimesNewRomanPS-BoldMT"/>
              </a:rPr>
              <a:t>Long Description: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positions and postures are as follows.</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infant raising its head while lying on its stomach</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infant trying to rollover its body</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infant lifting its body up while lying on its stomach, by pressing its palms on the floor</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seated infant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crawling infant</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toddler walking on its two feet</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88538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3) Changes in brain development correspond with the development of motor and cognitive abilities through late childhood.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Changes at the cellular level include myelination, which begins prenatally (Module 10.1), accelerates through infancy and childhood, and then continues gradually for several decades.</a:t>
            </a:r>
          </a:p>
          <a:p>
            <a:pPr defTabSz="457200"/>
            <a:r>
              <a:rPr lang="en-US" altLang="en-US" sz="1200" dirty="0">
                <a:latin typeface="Arial" pitchFamily="34" charset="0"/>
                <a:ea typeface="ＭＳ Ｐゴシック" pitchFamily="34" charset="-128"/>
              </a:rPr>
              <a:t>	ii) In addition, two key events occur at the level of synapses: synaptogenesis and synaptic pruning. </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Synaptogenesis (p. 372)</a:t>
            </a:r>
            <a:r>
              <a:rPr lang="en-US" altLang="en-US" sz="1200" i="1" dirty="0">
                <a:latin typeface="Arial" pitchFamily="34" charset="0"/>
                <a:ea typeface="ＭＳ Ｐゴシック" pitchFamily="34" charset="-128"/>
              </a:rPr>
              <a:t> describes the forming of new synaptic connections</a:t>
            </a:r>
            <a:r>
              <a:rPr lang="en-US" altLang="en-US" sz="1200" dirty="0">
                <a:latin typeface="Arial" pitchFamily="34" charset="0"/>
                <a:ea typeface="ＭＳ Ｐゴシック" pitchFamily="34" charset="-128"/>
              </a:rPr>
              <a:t>.</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iii) Synaptogenesis occurs at blinding speed through infancy and childhood, and continues through the lifespan.</a:t>
            </a: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Synaptic pruning (p.372)</a:t>
            </a:r>
            <a:r>
              <a:rPr lang="en-US" altLang="en-US" sz="1200" i="1" dirty="0">
                <a:latin typeface="Arial" pitchFamily="34" charset="0"/>
                <a:ea typeface="ＭＳ Ｐゴシック" pitchFamily="34" charset="-128"/>
              </a:rPr>
              <a:t> refers to</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the loss of weak nerve cell connections</a:t>
            </a:r>
            <a:r>
              <a:rPr lang="en-US" altLang="en-US" sz="1200" dirty="0">
                <a:latin typeface="Arial" pitchFamily="34" charset="0"/>
                <a:ea typeface="ＭＳ Ｐゴシック" pitchFamily="34" charset="-128"/>
              </a:rPr>
              <a:t>.</a:t>
            </a:r>
          </a:p>
          <a:p>
            <a:pPr defTabSz="457200"/>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iv.) Synaptic pruning accelerates during brain development through infancy and childhood (Figure 10.6), then tapers off until adolescence (see Module 10.3). Synaptogenesis and synaptic pruning serve to increase neural efficiency by strengthening needed connections between nerve cells and weeding out unnecessary ones.</a:t>
            </a:r>
            <a:endParaRPr lang="en-US" dirty="0"/>
          </a:p>
          <a:p>
            <a:pPr lvl="0" defTabSz="457200"/>
            <a:endParaRPr lang="en-US" sz="1200" dirty="0">
              <a:latin typeface="Arial" pitchFamily="34" charset="0"/>
              <a:ea typeface="ＭＳ Ｐゴシック" pitchFamily="34" charset="-128"/>
            </a:endParaRPr>
          </a:p>
          <a:p>
            <a:pPr marL="0" marR="0">
              <a:lnSpc>
                <a:spcPct val="115000"/>
              </a:lnSpc>
              <a:spcBef>
                <a:spcPts val="1500"/>
              </a:spcBef>
              <a:spcAft>
                <a:spcPts val="1000"/>
              </a:spcAft>
            </a:pPr>
            <a:r>
              <a:rPr lang="en-CA" sz="1100" dirty="0">
                <a:solidFill>
                  <a:srgbClr val="000000"/>
                </a:solidFill>
                <a:effectLst/>
                <a:latin typeface="TimesNewRomanPS-BoldMT"/>
                <a:ea typeface="Times New Roman" panose="02020603050405020304" pitchFamily="18" charset="0"/>
                <a:cs typeface="TimesNewRomanPS-BoldMT"/>
              </a:rPr>
              <a:t>Long Description: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figure shows the pruning at 3 stages.</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birth: The figure shows many neurons. Each neuron is almost start-shaped with a circle inside it. Each neuron also shows a tail. A note reads “At birth, the infant’s brain has a complete set of neurons but not very many synaptic connections.”</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During the first year: The figure shows many neurons. The tail-like structure of each neuron, labelled “Axon”, is shown connecting to other neurons. A note reads “During the first year, the axons grow longer, the dendrites increase in number, and a surplus of new connections is formed.”</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Over the next few years: The figure shows many neurons. Some connections between neurons are shown in bold lines. The figure shows no connections between some neurons. A note reads “Over the next few years, active connections are strengthened, while unused connections disintegrate.”</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2954556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000" b="1" dirty="0">
                <a:latin typeface="Arial" pitchFamily="34" charset="0"/>
                <a:ea typeface="ＭＳ Ｐゴシック" pitchFamily="34" charset="-128"/>
              </a:rPr>
              <a:t>Know</a:t>
            </a:r>
            <a:r>
              <a:rPr lang="en-US" altLang="en-US" sz="1000" dirty="0">
                <a:latin typeface="Arial" pitchFamily="34" charset="0"/>
                <a:ea typeface="ＭＳ Ｐゴシック" pitchFamily="34" charset="-128"/>
              </a:rPr>
              <a:t> the key terminology associated with infancy and childhood.</a:t>
            </a:r>
            <a:endParaRPr lang="en-US" altLang="en-US" sz="900" dirty="0">
              <a:latin typeface="Arial" pitchFamily="34" charset="0"/>
              <a:ea typeface="ＭＳ Ｐゴシック" pitchFamily="34" charset="-128"/>
            </a:endParaRPr>
          </a:p>
          <a:p>
            <a:pPr lvl="1">
              <a:lnSpc>
                <a:spcPct val="80000"/>
              </a:lnSpc>
            </a:pPr>
            <a:r>
              <a:rPr lang="en-US" altLang="en-US" sz="1000" dirty="0">
                <a:latin typeface="Arial" pitchFamily="34" charset="0"/>
                <a:ea typeface="ＭＳ Ｐゴシック" pitchFamily="34" charset="-128"/>
              </a:rPr>
              <a:t>See the bold, italicized terms below.</a:t>
            </a:r>
          </a:p>
          <a:p>
            <a:pPr lvl="1">
              <a:lnSpc>
                <a:spcPct val="80000"/>
              </a:lnSpc>
            </a:pPr>
            <a:endParaRPr lang="en-US" altLang="en-US" sz="900"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Understand </a:t>
            </a:r>
            <a:r>
              <a:rPr lang="en-US" altLang="en-US" dirty="0">
                <a:latin typeface="Arial" pitchFamily="34" charset="0"/>
                <a:ea typeface="ＭＳ Ｐゴシック" pitchFamily="34" charset="-128"/>
              </a:rPr>
              <a:t>the cognitive changes that occur during infancy and childhood</a:t>
            </a:r>
            <a:r>
              <a:rPr lang="en-US" altLang="en-US" b="1" dirty="0">
                <a:latin typeface="Arial" pitchFamily="34" charset="0"/>
                <a:ea typeface="ＭＳ Ｐゴシック" pitchFamily="34" charset="-128"/>
              </a:rPr>
              <a:t>.</a:t>
            </a:r>
            <a:endParaRPr lang="en-US" altLang="en-US" sz="900" dirty="0">
              <a:latin typeface="Arial" pitchFamily="34" charset="0"/>
              <a:ea typeface="ＭＳ Ｐゴシック" pitchFamily="34" charset="-128"/>
            </a:endParaRPr>
          </a:p>
          <a:p>
            <a:pPr lvl="1">
              <a:lnSpc>
                <a:spcPct val="80000"/>
              </a:lnSpc>
            </a:pPr>
            <a:r>
              <a:rPr lang="en-US" altLang="en-US" dirty="0">
                <a:latin typeface="Arial" pitchFamily="34" charset="0"/>
                <a:ea typeface="ＭＳ Ｐゴシック" pitchFamily="34" charset="-128"/>
              </a:rPr>
              <a:t>According to Piaget’s theory of cognitive development, infants mature through childhood via orderly transitions across the sensorimotor, preoperational, concrete operational, and formal operational stages. This progression reflects a general transition from engaging in the world through purely concrete, sensory experiences, to an increasing ability to hold and manipulate abstract representations of the world in one's mind.</a:t>
            </a:r>
          </a:p>
          <a:p>
            <a:endParaRPr lang="en-US" altLang="en-US" dirty="0">
              <a:latin typeface="Arial" pitchFamily="34" charset="0"/>
              <a:ea typeface="ＭＳ Ｐゴシック" pitchFamily="34" charset="-128"/>
            </a:endParaRPr>
          </a:p>
          <a:p>
            <a:pPr>
              <a:lnSpc>
                <a:spcPct val="80000"/>
              </a:lnSpc>
            </a:pPr>
            <a:r>
              <a:rPr lang="en-US" altLang="en-US" b="1" dirty="0">
                <a:latin typeface="Arial" pitchFamily="34" charset="0"/>
                <a:ea typeface="ＭＳ Ｐゴシック" pitchFamily="34" charset="-128"/>
              </a:rPr>
              <a:t>Understand</a:t>
            </a:r>
            <a:r>
              <a:rPr lang="en-US" altLang="en-US" dirty="0">
                <a:latin typeface="Arial" pitchFamily="34" charset="0"/>
                <a:ea typeface="ＭＳ Ｐゴシック" pitchFamily="34" charset="-128"/>
              </a:rPr>
              <a:t> the concept of attachment and the different styles of attachment</a:t>
            </a:r>
            <a:r>
              <a:rPr lang="en-US" altLang="en-US" b="1" dirty="0">
                <a:latin typeface="Arial" pitchFamily="34" charset="0"/>
                <a:ea typeface="ＭＳ Ｐゴシック" pitchFamily="34" charset="-128"/>
              </a:rPr>
              <a:t>.</a:t>
            </a:r>
            <a:endParaRPr lang="en-US" altLang="en-US" sz="900" dirty="0">
              <a:latin typeface="Arial" pitchFamily="34" charset="0"/>
              <a:ea typeface="ＭＳ Ｐゴシック" pitchFamily="34" charset="-128"/>
            </a:endParaRPr>
          </a:p>
          <a:p>
            <a:pPr lvl="1">
              <a:lnSpc>
                <a:spcPct val="80000"/>
              </a:lnSpc>
            </a:pPr>
            <a:r>
              <a:rPr lang="en-US" altLang="en-US" dirty="0">
                <a:latin typeface="Arial" pitchFamily="34" charset="0"/>
                <a:ea typeface="ＭＳ Ｐゴシック" pitchFamily="34" charset="-128"/>
              </a:rPr>
              <a:t>In developmental psychology, attachment refers to the enduring social bond between child and caregiver. Based on the quality of this bond, which is dependent on appropriately responsive parenting, individuals develop an attachment style, which is their internalized feelings of security and self-worth. Children are either securely or insecurely attached, and insecure attachments can be further divided into disorganized, resistant, and avoidant styles.</a:t>
            </a:r>
          </a:p>
          <a:p>
            <a:pPr>
              <a:lnSpc>
                <a:spcPct val="80000"/>
              </a:lnSpc>
            </a:pPr>
            <a:r>
              <a:rPr lang="en-US" altLang="en-US" sz="1000" dirty="0">
                <a:latin typeface="Arial" pitchFamily="34" charset="0"/>
                <a:ea typeface="ＭＳ Ｐゴシック" pitchFamily="34" charset="-128"/>
              </a:rPr>
              <a:t> </a:t>
            </a:r>
            <a:endParaRPr lang="en-US" altLang="en-US" sz="900"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Apply</a:t>
            </a:r>
            <a:r>
              <a:rPr lang="en-US" altLang="en-US" sz="1000" dirty="0">
                <a:latin typeface="Arial" pitchFamily="34" charset="0"/>
                <a:ea typeface="ＭＳ Ｐゴシック" pitchFamily="34" charset="-128"/>
              </a:rPr>
              <a:t> the </a:t>
            </a:r>
            <a:r>
              <a:rPr lang="en-US" altLang="en-US" dirty="0">
                <a:latin typeface="Arial" pitchFamily="34" charset="0"/>
                <a:ea typeface="ＭＳ Ｐゴシック" pitchFamily="34" charset="-128"/>
              </a:rPr>
              <a:t>concept of scaffolding and the zone of proximal development to understand how to best promote learning.</a:t>
            </a:r>
            <a:endParaRPr lang="en-US" altLang="en-US" sz="900" dirty="0">
              <a:latin typeface="Arial" pitchFamily="34" charset="0"/>
              <a:ea typeface="ＭＳ Ｐゴシック" pitchFamily="34" charset="-128"/>
            </a:endParaRPr>
          </a:p>
          <a:p>
            <a:pPr lvl="1">
              <a:lnSpc>
                <a:spcPct val="80000"/>
              </a:lnSpc>
            </a:pPr>
            <a:r>
              <a:rPr lang="en-US" altLang="en-US" dirty="0">
                <a:latin typeface="Arial" pitchFamily="34" charset="0"/>
                <a:ea typeface="ＭＳ Ｐゴシック" pitchFamily="34" charset="-128"/>
              </a:rPr>
              <a:t>According to Vygotsky, cognitive development unfolds in a social context between caregivers/teachers and children. Adults who are attuned to the child's experience can help to scaffold children's learning, guiding them such that they focus on challenges that lie on the very edge of their capabilities. This keeps children engaged fully, in the zone of proximal development, maximizing their skill development and the intrinsic motivation that comes with a sense of emerging mastery</a:t>
            </a:r>
            <a:r>
              <a:rPr lang="en-US" altLang="en-US" sz="1000" dirty="0">
                <a:latin typeface="Arial" pitchFamily="34" charset="0"/>
                <a:ea typeface="ＭＳ Ｐゴシック" pitchFamily="34" charset="-128"/>
              </a:rPr>
              <a:t> </a:t>
            </a:r>
          </a:p>
          <a:p>
            <a:pPr>
              <a:lnSpc>
                <a:spcPct val="80000"/>
              </a:lnSpc>
            </a:pPr>
            <a:endParaRPr lang="en-US" altLang="en-US" sz="900" dirty="0">
              <a:latin typeface="Arial" pitchFamily="34" charset="0"/>
              <a:ea typeface="ＭＳ Ｐゴシック" pitchFamily="34" charset="-128"/>
            </a:endParaRPr>
          </a:p>
          <a:p>
            <a:pPr>
              <a:lnSpc>
                <a:spcPct val="80000"/>
              </a:lnSpc>
            </a:pPr>
            <a:r>
              <a:rPr lang="en-US" altLang="en-US" sz="1000" b="1" dirty="0">
                <a:latin typeface="Arial" pitchFamily="34" charset="0"/>
                <a:ea typeface="ＭＳ Ｐゴシック" pitchFamily="34" charset="-128"/>
              </a:rPr>
              <a:t>Analyze</a:t>
            </a:r>
            <a:r>
              <a:rPr lang="en-US" altLang="en-US" sz="1000" dirty="0">
                <a:latin typeface="Arial" pitchFamily="34" charset="0"/>
                <a:ea typeface="ＭＳ Ｐゴシック" pitchFamily="34" charset="-128"/>
              </a:rPr>
              <a:t> How to effectively discipline children in order to promote moral </a:t>
            </a:r>
            <a:r>
              <a:rPr lang="en-US" altLang="en-US" sz="1000" dirty="0" err="1">
                <a:latin typeface="Arial" pitchFamily="34" charset="0"/>
                <a:ea typeface="ＭＳ Ｐゴシック" pitchFamily="34" charset="-128"/>
              </a:rPr>
              <a:t>behaviour</a:t>
            </a:r>
            <a:r>
              <a:rPr lang="en-US" altLang="en-US" sz="1000" dirty="0">
                <a:latin typeface="Arial" pitchFamily="34" charset="0"/>
                <a:ea typeface="ＭＳ Ｐゴシック" pitchFamily="34" charset="-128"/>
              </a:rPr>
              <a:t>.</a:t>
            </a:r>
            <a:endParaRPr lang="en-US" altLang="en-US" sz="900" dirty="0">
              <a:latin typeface="Arial" pitchFamily="34" charset="0"/>
              <a:ea typeface="ＭＳ Ｐゴシック" pitchFamily="34" charset="-128"/>
            </a:endParaRPr>
          </a:p>
          <a:p>
            <a:pPr lvl="1">
              <a:lnSpc>
                <a:spcPct val="80000"/>
              </a:lnSpc>
            </a:pPr>
            <a:r>
              <a:rPr lang="en-US" altLang="en-US" sz="1000" dirty="0">
                <a:latin typeface="Arial" pitchFamily="34" charset="0"/>
                <a:ea typeface="ＭＳ Ｐゴシック" pitchFamily="34" charset="-128"/>
              </a:rPr>
              <a:t>Internalizing prosocial motives comes from the child developing a secure attachment, and having empathy and inductive reasoning taught to them throughout their children. Children have an innate sense of morality, but this can be interfered with if their attachment needs are insufficiently met, and the attachment </a:t>
            </a:r>
            <a:r>
              <a:rPr lang="en-US" altLang="en-US" sz="1000" dirty="0" err="1">
                <a:latin typeface="Arial" pitchFamily="34" charset="0"/>
                <a:ea typeface="ＭＳ Ｐゴシック" pitchFamily="34" charset="-128"/>
              </a:rPr>
              <a:t>behavioural</a:t>
            </a:r>
            <a:r>
              <a:rPr lang="en-US" altLang="en-US" sz="1000" dirty="0">
                <a:latin typeface="Arial" pitchFamily="34" charset="0"/>
                <a:ea typeface="ＭＳ Ｐゴシック" pitchFamily="34" charset="-128"/>
              </a:rPr>
              <a:t> system takes precedence over the caregiving </a:t>
            </a:r>
            <a:r>
              <a:rPr lang="en-US" altLang="en-US" sz="1000" dirty="0" err="1">
                <a:latin typeface="Arial" pitchFamily="34" charset="0"/>
                <a:ea typeface="ＭＳ Ｐゴシック" pitchFamily="34" charset="-128"/>
              </a:rPr>
              <a:t>behavioural</a:t>
            </a:r>
            <a:r>
              <a:rPr lang="en-US" altLang="en-US" sz="1000" dirty="0">
                <a:latin typeface="Arial" pitchFamily="34" charset="0"/>
                <a:ea typeface="ＭＳ Ｐゴシック" pitchFamily="34" charset="-128"/>
              </a:rPr>
              <a:t> system. Therefore, responsive parenting that helps the child feel secure, lays the foundation for the child to become less self-focused. As the child cognitively develops and can more explicitly take others' perspective, inductive reasoning that emphasizes perspective taking and having empathy for how the child's </a:t>
            </a:r>
            <a:r>
              <a:rPr lang="en-US" altLang="en-US" sz="1000" dirty="0" err="1">
                <a:latin typeface="Arial" pitchFamily="34" charset="0"/>
                <a:ea typeface="ＭＳ Ｐゴシック" pitchFamily="34" charset="-128"/>
              </a:rPr>
              <a:t>behaviour</a:t>
            </a:r>
            <a:r>
              <a:rPr lang="en-US" altLang="en-US" sz="1000" dirty="0">
                <a:latin typeface="Arial" pitchFamily="34" charset="0"/>
                <a:ea typeface="ＭＳ Ｐゴシック" pitchFamily="34" charset="-128"/>
              </a:rPr>
              <a:t> affects others, builds the habit of "doing good" because the child genuinely cares, not because they want approval or to avoid punishment</a:t>
            </a:r>
            <a:endParaRPr lang="en-US" altLang="en-US" sz="9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199918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421315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During infancy and childhood, exposure to specific types of environmental stimulation is critical to healthy development.</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to become fluent in their native language, infants need to be exposed to speech during their first few years of life.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Sensitive period (p. 375)</a:t>
            </a:r>
            <a:r>
              <a:rPr lang="en-US" altLang="en-US" i="1" dirty="0">
                <a:latin typeface="Arial" pitchFamily="34" charset="0"/>
                <a:ea typeface="ＭＳ Ｐゴシック" pitchFamily="34" charset="-128"/>
              </a:rPr>
              <a:t> is a window of time during which exposure to a specific type of environmental stimulation is needed for normal development of a specific ability.</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ii) Sensitive periods exist for humans and other species for abilities such as depth perception, balance, and recognition of parents, and, for humans at least, identifying with a particular culture.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085480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Arial" pitchFamily="34" charset="0"/>
                <a:ea typeface="ＭＳ Ｐゴシック" pitchFamily="34" charset="-128"/>
              </a:rPr>
              <a:t>1) Jean Piaget (1896-1980) is often credited with initiating the modern science of cognitive development.</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Cognitive development (p. 375)</a:t>
            </a:r>
            <a:r>
              <a:rPr lang="en-US" altLang="en-US" i="1" dirty="0">
                <a:latin typeface="Arial" pitchFamily="34" charset="0"/>
                <a:ea typeface="ＭＳ Ｐゴシック" pitchFamily="34" charset="-128"/>
              </a:rPr>
              <a:t> the study of changing abilities and processes of memory, thought, and reasoning processes that occur throughout the lifespan.</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2) According to Piaget, knowledge accumulates and is modified by two processes—</a:t>
            </a:r>
            <a:r>
              <a:rPr lang="en-US" altLang="en-US" i="1" dirty="0">
                <a:latin typeface="Arial" pitchFamily="34" charset="0"/>
                <a:ea typeface="ＭＳ Ｐゴシック" pitchFamily="34" charset="-128"/>
              </a:rPr>
              <a:t>assimilation</a:t>
            </a:r>
            <a:r>
              <a:rPr lang="en-US" altLang="en-US" dirty="0">
                <a:latin typeface="Arial" pitchFamily="34" charset="0"/>
                <a:ea typeface="ＭＳ Ｐゴシック" pitchFamily="34" charset="-128"/>
              </a:rPr>
              <a:t> and </a:t>
            </a:r>
            <a:r>
              <a:rPr lang="en-US" altLang="en-US" i="1" dirty="0">
                <a:latin typeface="Arial" pitchFamily="34" charset="0"/>
                <a:ea typeface="ＭＳ Ｐゴシック" pitchFamily="34" charset="-128"/>
              </a:rPr>
              <a:t>accommodation</a:t>
            </a:r>
            <a:r>
              <a:rPr lang="en-US" altLang="en-US" dirty="0">
                <a:latin typeface="Arial" pitchFamily="34" charset="0"/>
                <a:ea typeface="ＭＳ Ｐゴシック" pitchFamily="34" charset="-128"/>
              </a:rPr>
              <a:t>.</a:t>
            </a:r>
          </a:p>
          <a:p>
            <a:pPr defTabSz="457200">
              <a:lnSpc>
                <a:spcPct val="90000"/>
              </a:lnSpc>
            </a:pP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Assimilation (p. 375) </a:t>
            </a:r>
            <a:r>
              <a:rPr lang="en-US" altLang="en-US" i="1" dirty="0">
                <a:latin typeface="Arial" pitchFamily="34" charset="0"/>
                <a:ea typeface="ＭＳ Ｐゴシック" pitchFamily="34" charset="-128"/>
              </a:rPr>
              <a:t>is the process of fitting new information into the belief system one already possesses.</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a child who is familiar with the family</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pet Chihuahua might develop a concept that all dogs are furry creatures that stand less than a foot tall, until her concept is modified.</a:t>
            </a:r>
          </a:p>
          <a:p>
            <a:pPr defTabSz="457200">
              <a:lnSpc>
                <a:spcPct val="90000"/>
              </a:lnSpc>
            </a:pP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Accommodation (p. 375) </a:t>
            </a:r>
            <a:r>
              <a:rPr lang="en-US" altLang="en-US" i="1" dirty="0">
                <a:latin typeface="Arial" pitchFamily="34" charset="0"/>
                <a:ea typeface="ＭＳ Ｐゴシック" pitchFamily="34" charset="-128"/>
              </a:rPr>
              <a:t>is a creative process whereby people modify their belief structures based on experience.</a:t>
            </a: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ii)For example, the child might refer to a Great Dane as a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horse,</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but will eventually correctly accommodate Great Dane into her concept of what a dog is.</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3) Piaget</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research suggested that cognition develops in four distinct stages from birth through early adolescence: the sensorimotor stage, the preoperational stage, the concrete operational stage, and the formal operational stage.</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t>
            </a:r>
            <a:r>
              <a:rPr lang="en-US" altLang="en-US" i="1" dirty="0">
                <a:latin typeface="Arial" pitchFamily="34" charset="0"/>
                <a:ea typeface="ＭＳ Ｐゴシック" pitchFamily="34" charset="-128"/>
              </a:rPr>
              <a:t>Developmental milestones</a:t>
            </a:r>
            <a:r>
              <a:rPr lang="en-US" altLang="en-US" dirty="0">
                <a:latin typeface="Arial" pitchFamily="34" charset="0"/>
                <a:ea typeface="ＭＳ Ｐゴシック" pitchFamily="34" charset="-128"/>
              </a:rPr>
              <a:t> are an important aspect of this theory.</a:t>
            </a:r>
          </a:p>
          <a:p>
            <a:pPr defTabSz="457200">
              <a:lnSpc>
                <a:spcPct val="90000"/>
              </a:lnSpc>
            </a:pPr>
            <a:r>
              <a:rPr lang="en-US" altLang="en-US" dirty="0">
                <a:latin typeface="Arial" pitchFamily="34" charset="0"/>
                <a:ea typeface="ＭＳ Ｐゴシック" pitchFamily="34" charset="-128"/>
              </a:rPr>
              <a:t>		a) As infants and children progress from one stage to the next, they obtain mastery of important concepts or skills (Table 10.3).</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995733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Infants</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thinking and exploration of the world are based on immediate sensory (e.g., seeing, touching) and motor (e.g., grasping, mouthing) experiences.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is in contrast to adults who can imagine people, places, and objects that are not present.</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Sensorimotor stage (p. 375)</a:t>
            </a:r>
            <a:r>
              <a:rPr lang="en-US" altLang="en-US" i="1" dirty="0">
                <a:latin typeface="Arial" pitchFamily="34" charset="0"/>
                <a:ea typeface="ＭＳ Ｐゴシック" pitchFamily="34" charset="-128"/>
              </a:rPr>
              <a:t>: spans from birth to two years, during which infants’ thinking about and exploration of the world are based on immediate sensory</a:t>
            </a:r>
          </a:p>
          <a:p>
            <a:pPr defTabSz="457200"/>
            <a:r>
              <a:rPr lang="en-US" altLang="en-US" i="1" dirty="0">
                <a:latin typeface="Arial" pitchFamily="34" charset="0"/>
                <a:ea typeface="ＭＳ Ｐゴシック" pitchFamily="34" charset="-128"/>
              </a:rPr>
              <a:t>	(e.g., seeing, feeling) and motor (e.g., grabbing, mouthing) experiences.</a:t>
            </a:r>
            <a:r>
              <a:rPr lang="en-US" altLang="en-US" dirty="0">
                <a:latin typeface="Arial" pitchFamily="34" charset="0"/>
                <a:ea typeface="ＭＳ Ｐゴシック" pitchFamily="34" charset="-128"/>
              </a:rPr>
              <a:t> </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ii) The major milestone of this stage is object permanence.</a:t>
            </a:r>
          </a:p>
          <a:p>
            <a:pPr defTabSz="457200"/>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Object permanence (p. 376)</a:t>
            </a:r>
            <a:r>
              <a:rPr lang="en-US" altLang="en-US" i="1" dirty="0">
                <a:latin typeface="Arial" pitchFamily="34" charset="0"/>
                <a:ea typeface="ＭＳ Ｐゴシック" pitchFamily="34" charset="-128"/>
              </a:rPr>
              <a:t> the ability to understand that objects exist even when they cannot be directly perceived.</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 To test for object permanence, Piaget would allow a child to reach for a toy and then place a barrier between the infant and the toy.</a:t>
            </a:r>
          </a:p>
          <a:p>
            <a:pPr defTabSz="457200"/>
            <a:r>
              <a:rPr lang="en-US" altLang="en-US" dirty="0">
                <a:latin typeface="Arial" pitchFamily="34" charset="0"/>
                <a:ea typeface="ＭＳ Ｐゴシック" pitchFamily="34" charset="-128"/>
              </a:rPr>
              <a:t>		b) If the infant stopped reaching for the toy (looking for something else to do), this marked a lack of object permanence.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389058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Once children have mastered sensorimotor tasks, they have progressed to the preoperational stage of development.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Preoperational stage (p. 376)</a:t>
            </a:r>
            <a:r>
              <a:rPr lang="en-US" altLang="en-US" sz="1200" i="1" dirty="0">
                <a:latin typeface="Arial" pitchFamily="34" charset="0"/>
                <a:ea typeface="ＭＳ Ｐゴシック" pitchFamily="34" charset="-128"/>
              </a:rPr>
              <a:t> (spans ages two through seven years) is devoted to language development, the use of symbols, pretend play, and mastering the concept of conservation.</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During this stage, children can look at and think about objects, although they have not quite attained abstract thinking abilities.</a:t>
            </a:r>
          </a:p>
          <a:p>
            <a:pPr defTabSz="457200">
              <a:lnSpc>
                <a:spcPct val="80000"/>
              </a:lnSpc>
            </a:pPr>
            <a:r>
              <a:rPr lang="en-US" altLang="en-US" sz="1200" dirty="0">
                <a:latin typeface="Arial" pitchFamily="34" charset="0"/>
                <a:ea typeface="ＭＳ Ｐゴシック" pitchFamily="34" charset="-128"/>
              </a:rPr>
              <a:t>		a) They may count objects and use numbers in their language, but they are still limited in their use of mental operations.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Conservation (p. 376)</a:t>
            </a:r>
            <a:r>
              <a:rPr lang="en-US" altLang="en-US" sz="1200" i="1" dirty="0">
                <a:latin typeface="Arial" pitchFamily="34" charset="0"/>
                <a:ea typeface="ＭＳ Ｐゴシック" pitchFamily="34" charset="-128"/>
              </a:rPr>
              <a:t> is the knowledge that the quantity or amount of an object is not the same as the physical arrangement and appearance of that object.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To test for conservation, a researcher might present a child with two identical rows of seven pennies (Figure 10.7).</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researcher then spreads one row out and asks the child which row has more pennies.</a:t>
            </a:r>
          </a:p>
          <a:p>
            <a:pPr defTabSz="457200">
              <a:lnSpc>
                <a:spcPct val="80000"/>
              </a:lnSpc>
            </a:pPr>
            <a:r>
              <a:rPr lang="en-US" altLang="en-US" sz="1200" dirty="0">
                <a:latin typeface="Arial" pitchFamily="34" charset="0"/>
                <a:ea typeface="ＭＳ Ｐゴシック" pitchFamily="34" charset="-128"/>
              </a:rPr>
              <a:t>		a) The child in the preoperational stage would answer based on immediate perception, instead of using more sophisticated mental operations.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Although Piaget emphasized developmental stages, he also recognized that mastery of cognitive tasks </a:t>
            </a:r>
            <a:r>
              <a:rPr lang="en-US" altLang="en-US" sz="1200" dirty="0" err="1">
                <a:latin typeface="Arial" pitchFamily="34" charset="0"/>
                <a:ea typeface="ＭＳ Ｐゴシック" pitchFamily="34" charset="-128"/>
              </a:rPr>
              <a:t>didn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occur overnight.</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Factors like motivation influence whether children appear to understand tasks, such as in conservation.</a:t>
            </a:r>
          </a:p>
          <a:p>
            <a:pPr defTabSz="457200">
              <a:lnSpc>
                <a:spcPct val="80000"/>
              </a:lnSpc>
            </a:pPr>
            <a:r>
              <a:rPr lang="en-US" altLang="en-US" sz="1200" dirty="0">
                <a:latin typeface="Arial" pitchFamily="34" charset="0"/>
                <a:ea typeface="ＭＳ Ｐゴシック" pitchFamily="34" charset="-128"/>
              </a:rPr>
              <a:t>		a) For example, when children are presented with M&amp;Ms (vs. pennies) and fewer M&amp;Ms are present in the row that is spread out, children will pick the row with more candy (especially if they get to eat it).</a:t>
            </a:r>
          </a:p>
          <a:p>
            <a:pPr defTabSz="457200">
              <a:lnSpc>
                <a:spcPct val="80000"/>
              </a:lnSpc>
            </a:pPr>
            <a:r>
              <a:rPr lang="en-US" altLang="en-US" sz="1200" dirty="0">
                <a:latin typeface="Arial" pitchFamily="34" charset="0"/>
                <a:ea typeface="ＭＳ Ｐゴシック" pitchFamily="34" charset="-128"/>
              </a:rPr>
              <a:t>	ii) Children late in the preoperational stage may verbally say the wrong answer, but begin using their hands to gesture toward the correct row.</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Children seem to have a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number sense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before they understand numbers.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Infants appear to understand what it means to have less or more of something.</a:t>
            </a:r>
          </a:p>
          <a:p>
            <a:pPr defTabSz="457200">
              <a:lnSpc>
                <a:spcPct val="80000"/>
              </a:lnSpc>
            </a:pPr>
            <a:r>
              <a:rPr lang="en-US" altLang="en-US" sz="1200" dirty="0">
                <a:latin typeface="Arial" pitchFamily="34" charset="0"/>
                <a:ea typeface="ＭＳ Ｐゴシック" pitchFamily="34" charset="-128"/>
              </a:rPr>
              <a:t> </a:t>
            </a:r>
          </a:p>
          <a:p>
            <a:pPr marL="0" marR="0">
              <a:lnSpc>
                <a:spcPct val="115000"/>
              </a:lnSpc>
              <a:spcBef>
                <a:spcPts val="1500"/>
              </a:spcBef>
              <a:spcAft>
                <a:spcPts val="1000"/>
              </a:spcAft>
            </a:pPr>
            <a:r>
              <a:rPr lang="en-CA" sz="1100" dirty="0">
                <a:solidFill>
                  <a:srgbClr val="000000"/>
                </a:solidFill>
                <a:effectLst/>
                <a:latin typeface="TimesNewRomanPS-BoldMT"/>
                <a:ea typeface="Times New Roman" panose="02020603050405020304" pitchFamily="18" charset="0"/>
                <a:cs typeface="TimesNewRomanPS-BoldMT"/>
              </a:rPr>
              <a:t>Long Description: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First illustration</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first set shows two small equal-sized containers having the same quantity of fluid. The set also shows an empty tall container. An arrow indicates that the fluid from one of the smaller containers is poured into the tall container.</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second set shows two small equal-sized containers. One container has fluid and the second container is empty. The set also shows a tall container filled with fluid. An arrow indicates that the fluid from the container that is empty was poured into the tall container.</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Second illustration</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illustration shows two rows, Row “A” and Row “B”, of 5 coins each. The coins are placed one below the other. A question reads “Which has more, row “A” or row “B,” or do they both have the same?”</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Third illustration</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illustration shows two rows, Row “A” and Row “B”, of 5 coins each. The coins are placed such that the coins in row “B” are placed far away from each other than in row “A.” A question reads “Which has more, row “A” or row “B,” or do they both have the same?”</a:t>
            </a:r>
            <a:endPar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353422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5) Children are still developing their ability to think abstractly, but are beginning to understand some basics (Figure 10.8).</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Before the age 2 to 2 1/2 years, children commit scale errors.</a:t>
            </a:r>
          </a:p>
          <a:p>
            <a:pPr defTabSz="457200">
              <a:lnSpc>
                <a:spcPct val="80000"/>
              </a:lnSpc>
            </a:pPr>
            <a:r>
              <a:rPr lang="en-US" altLang="en-US" sz="1200" dirty="0">
                <a:latin typeface="Arial" pitchFamily="34" charset="0"/>
                <a:ea typeface="ＭＳ Ｐゴシック" pitchFamily="34" charset="-128"/>
              </a:rPr>
              <a:t>		a) They might try to slide down a doll-sized slide or get into a miniature toy car as if they are the real thing.</a:t>
            </a:r>
          </a:p>
          <a:p>
            <a:pPr defTabSz="457200">
              <a:lnSpc>
                <a:spcPct val="80000"/>
              </a:lnSpc>
            </a:pPr>
            <a:r>
              <a:rPr lang="en-US" altLang="en-US" sz="1200" dirty="0">
                <a:latin typeface="Arial" pitchFamily="34" charset="0"/>
                <a:ea typeface="ＭＳ Ｐゴシック" pitchFamily="34" charset="-128"/>
              </a:rPr>
              <a:t>	ii) Around age 3, children begin to develop a sense for symbolic relationships.</a:t>
            </a:r>
          </a:p>
          <a:p>
            <a:pPr defTabSz="457200">
              <a:lnSpc>
                <a:spcPct val="80000"/>
              </a:lnSpc>
            </a:pPr>
            <a:r>
              <a:rPr lang="en-US" altLang="en-US" sz="1200" dirty="0">
                <a:latin typeface="Arial" pitchFamily="34" charset="0"/>
                <a:ea typeface="ＭＳ Ｐゴシック" pitchFamily="34" charset="-128"/>
              </a:rPr>
              <a:t>		a) For example, 3-year-olds understand that a scale model of a room can symbolize an actual room.</a:t>
            </a:r>
          </a:p>
          <a:p>
            <a:pPr defTabSz="457200">
              <a:lnSpc>
                <a:spcPct val="80000"/>
              </a:lnSpc>
            </a:pPr>
            <a:r>
              <a:rPr lang="en-US" altLang="en-US" sz="1200" dirty="0">
                <a:latin typeface="Arial" pitchFamily="34" charset="0"/>
                <a:ea typeface="ＭＳ Ｐゴシック" pitchFamily="34" charset="-128"/>
              </a:rPr>
              <a:t>		b) Children can watch an experimenter play a toy in the scale model and quickly locate the toy in the corresponding location of the actual room.</a:t>
            </a:r>
          </a:p>
          <a:p>
            <a:pPr defTabSz="457200">
              <a:lnSpc>
                <a:spcPct val="80000"/>
              </a:lnSpc>
            </a:pPr>
            <a:endParaRPr lang="en-US" sz="1200"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first photo shows a child attempting to slide down a tiny toy slide.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second photo shows a child trying to enter into a very small toy car.</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third photo shows an adult pointing to an object placed behind a white partition and explaining to a child.</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819262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Conservation is one of the milestones marking the transition into the concrete operational stage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Concrete operational stage (p. 377)</a:t>
            </a:r>
            <a:r>
              <a:rPr lang="en-US" altLang="en-US" i="1" dirty="0">
                <a:latin typeface="Arial" pitchFamily="34" charset="0"/>
                <a:ea typeface="ＭＳ Ｐゴシック" pitchFamily="34" charset="-128"/>
              </a:rPr>
              <a:t> (spanning 7 to 11 years) is when children develop skills in logical thinking and manipulating numbers.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Children in this stage can classify objects according to properties such as size, value, shape, or some other physical characteristic.</a:t>
            </a:r>
          </a:p>
          <a:p>
            <a:pPr defTabSz="457200"/>
            <a:r>
              <a:rPr lang="en-US" altLang="en-US" dirty="0">
                <a:latin typeface="Arial" pitchFamily="34" charset="0"/>
                <a:ea typeface="ＭＳ Ｐゴシック" pitchFamily="34" charset="-128"/>
              </a:rPr>
              <a:t>	ii) Thinking becomes increasingly logical and organized.</a:t>
            </a:r>
          </a:p>
          <a:p>
            <a:pPr defTabSz="457200"/>
            <a:r>
              <a:rPr lang="en-US" altLang="en-US" dirty="0">
                <a:latin typeface="Arial" pitchFamily="34" charset="0"/>
                <a:ea typeface="ＭＳ Ｐゴシック" pitchFamily="34" charset="-128"/>
              </a:rPr>
              <a:t>		a) For example, a child in the stage recognizes that if X is more than Y, and Y is more than Z, then X is more than Z (a property called </a:t>
            </a:r>
            <a:r>
              <a:rPr lang="en-US" altLang="en-US" i="1" dirty="0">
                <a:latin typeface="Arial" pitchFamily="34" charset="0"/>
                <a:ea typeface="ＭＳ Ｐゴシック" pitchFamily="34" charset="-128"/>
              </a:rPr>
              <a:t>transitivity</a:t>
            </a:r>
            <a:r>
              <a:rPr lang="en-US" altLang="en-US" dirty="0">
                <a:latin typeface="Arial" pitchFamily="34" charset="0"/>
                <a:ea typeface="ＭＳ Ｐゴシック" pitchFamily="34" charset="-128"/>
              </a:rPr>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1079115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ability to think logically about physical objects transitions into more abstract realms in the fourth and final stage.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Formal operational stage (p. 378)</a:t>
            </a:r>
            <a:r>
              <a:rPr lang="en-US" altLang="en-US" i="1" dirty="0">
                <a:latin typeface="Arial" pitchFamily="34" charset="0"/>
                <a:ea typeface="ＭＳ Ｐゴシック" pitchFamily="34" charset="-128"/>
              </a:rPr>
              <a:t> (spanning 11 years of age into adulthood) involves the development of advanced cognitive processes such as abstract reasoning and hypothetical thinking.</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Scientific thinking, such as gathering evidence and systematically testing possibilities, occurs.</a:t>
            </a:r>
          </a:p>
          <a:p>
            <a:pPr defTabSz="457200"/>
            <a:r>
              <a:rPr lang="en-US" altLang="en-US" dirty="0">
                <a:latin typeface="Arial" pitchFamily="34" charset="0"/>
                <a:ea typeface="ＭＳ Ｐゴシック" pitchFamily="34" charset="-128"/>
              </a:rPr>
              <a:t>	ii) Thinking can exist entirely in hypothetical realms.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83343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help explain infant cognitive abilities?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habituation-dishabituation response has been studied in infants as young as two days old (Figure 10.8).</a:t>
            </a:r>
          </a:p>
          <a:p>
            <a:pPr defTabSz="457200">
              <a:lnSpc>
                <a:spcPct val="80000"/>
              </a:lnSpc>
            </a:pPr>
            <a:r>
              <a:rPr lang="en-US" altLang="en-US" sz="1200" dirty="0">
                <a:latin typeface="Arial" pitchFamily="34" charset="0"/>
                <a:ea typeface="ＭＳ Ｐゴシック" pitchFamily="34" charset="-128"/>
              </a:rPr>
              <a:t>		a) The infants were shown either 4 or 12 identical shapes (e.g., yellow triangles) and they heard either 4 or 12 tones (e.g., </a:t>
            </a:r>
            <a:r>
              <a:rPr lang="en-US" altLang="en-US" sz="1200" dirty="0" err="1">
                <a:latin typeface="Arial" pitchFamily="34" charset="0"/>
                <a:ea typeface="ＭＳ Ｐゴシック" pitchFamily="34" charset="-128"/>
              </a:rPr>
              <a:t>tu-tu-tu-tu</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b) The shape or tone themselves </a:t>
            </a:r>
            <a:r>
              <a:rPr lang="en-US" altLang="en-US" sz="1200" dirty="0" err="1">
                <a:latin typeface="Arial" pitchFamily="34" charset="0"/>
                <a:ea typeface="ＭＳ Ｐゴシック" pitchFamily="34" charset="-128"/>
              </a:rPr>
              <a:t>didn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matter; the infants were attentive to matches (i.e., 4 shapes with 4 tones).</a:t>
            </a:r>
          </a:p>
          <a:p>
            <a:pPr defTabSz="457200">
              <a:lnSpc>
                <a:spcPct val="80000"/>
              </a:lnSpc>
            </a:pPr>
            <a:r>
              <a:rPr lang="en-US" altLang="en-US" sz="1200" dirty="0">
                <a:latin typeface="Arial" pitchFamily="34" charset="0"/>
                <a:ea typeface="ＭＳ Ｐゴシック" pitchFamily="34" charset="-128"/>
              </a:rPr>
              <a:t>		c) The researchers believe this reflects infants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rudimentary appreciation for abstract numbers.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1286538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help explain infant cognitive abilities?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habituation-dishabituation response has been studied in infants as young as two days old (Figure 10.9).</a:t>
            </a:r>
          </a:p>
          <a:p>
            <a:pPr defTabSz="457200">
              <a:lnSpc>
                <a:spcPct val="80000"/>
              </a:lnSpc>
            </a:pPr>
            <a:r>
              <a:rPr lang="en-US" altLang="en-US" sz="1200" dirty="0">
                <a:latin typeface="Arial" pitchFamily="34" charset="0"/>
                <a:ea typeface="ＭＳ Ｐゴシック" pitchFamily="34" charset="-128"/>
              </a:rPr>
              <a:t>		a) The infants were shown either 4 or 12 identical shapes (e.g., yellow triangles) and they heard either 4 or 12 tones (e.g., </a:t>
            </a:r>
            <a:r>
              <a:rPr lang="en-US" altLang="en-US" sz="1200" dirty="0" err="1">
                <a:latin typeface="Arial" pitchFamily="34" charset="0"/>
                <a:ea typeface="ＭＳ Ｐゴシック" pitchFamily="34" charset="-128"/>
              </a:rPr>
              <a:t>tu-tu-tu-tu</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b) The shape or tone themselves </a:t>
            </a:r>
            <a:r>
              <a:rPr lang="en-US" altLang="en-US" sz="1200" dirty="0" err="1">
                <a:latin typeface="Arial" pitchFamily="34" charset="0"/>
                <a:ea typeface="ＭＳ Ｐゴシック" pitchFamily="34" charset="-128"/>
              </a:rPr>
              <a:t>didn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matter; the infants were attentive to matches (i.e., 4 shapes with 4 tones).</a:t>
            </a:r>
          </a:p>
          <a:p>
            <a:pPr defTabSz="457200">
              <a:lnSpc>
                <a:spcPct val="80000"/>
              </a:lnSpc>
            </a:pPr>
            <a:r>
              <a:rPr lang="en-US" altLang="en-US" sz="1200" dirty="0">
                <a:latin typeface="Arial" pitchFamily="34" charset="0"/>
                <a:ea typeface="ＭＳ Ｐゴシック" pitchFamily="34" charset="-128"/>
              </a:rPr>
              <a:t>		c) The researchers believe this reflects infants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rudimentary appreciation for abstract numbers.</a:t>
            </a:r>
          </a:p>
          <a:p>
            <a:pPr defTabSz="457200">
              <a:lnSpc>
                <a:spcPct val="80000"/>
              </a:lnSpc>
            </a:pPr>
            <a:endParaRPr lang="en-US" sz="1200"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panels and the shapes within them are as follows.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Panel 1: Four green-coloured triangles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Panel 2: Twelve orange-coloured circles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Panel 3: Four purple-coloured squares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Panel 4: Twelve blue-coloured pentagons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note reads “…“da-da-da-da-da-da-da-da-da-da-da-da”…“</a:t>
            </a:r>
            <a:r>
              <a:rPr lang="en-CA"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bu-bu-bu-bu-bu-bu-bu-bu-bu-bu-bu-bu</a:t>
            </a: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or …“</a:t>
            </a:r>
            <a:r>
              <a:rPr lang="en-CA"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daaaaa-daaaaa-daaaaa-daaaaa</a:t>
            </a: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CA"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buuuuu-buuuuu-buuuuu-buuuuu</a:t>
            </a: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354883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research?</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Many studies of early cognitive development use the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looking time</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procedure, although not all psychologists agree that it is an ideal way of determining what infants understand.</a:t>
            </a:r>
          </a:p>
          <a:p>
            <a:pPr defTabSz="457200"/>
            <a:r>
              <a:rPr lang="en-US" altLang="en-US" dirty="0">
                <a:latin typeface="Arial" pitchFamily="34" charset="0"/>
                <a:ea typeface="ＭＳ Ｐゴシック" pitchFamily="34" charset="-128"/>
              </a:rPr>
              <a:t>		a) It is impossible to know what infants are thinking. They might look longer at certain events simply because they are more interesting.</a:t>
            </a:r>
          </a:p>
          <a:p>
            <a:pPr defTabSz="457200"/>
            <a:r>
              <a:rPr lang="en-US" altLang="en-US" dirty="0">
                <a:latin typeface="Arial" pitchFamily="34" charset="0"/>
                <a:ea typeface="ＭＳ Ｐゴシック" pitchFamily="34" charset="-128"/>
              </a:rPr>
              <a:t>	ii) We also can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t generalize findings from 16 infants that were two days old.</a:t>
            </a:r>
          </a:p>
          <a:p>
            <a:pPr defTabSz="457200"/>
            <a:r>
              <a:rPr lang="en-US" altLang="en-US" dirty="0">
                <a:latin typeface="Arial" pitchFamily="34" charset="0"/>
                <a:ea typeface="ＭＳ Ｐゴシック" pitchFamily="34" charset="-128"/>
              </a:rPr>
              <a:t>		a) Another 45 infants were too fussy or sleepy to successfully finish the task.</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Habituation seems a lot like boredom in infants.</a:t>
            </a:r>
          </a:p>
          <a:p>
            <a:pPr defTabSz="457200"/>
            <a:r>
              <a:rPr lang="en-US" altLang="en-US" dirty="0">
                <a:latin typeface="Arial" pitchFamily="34" charset="0"/>
                <a:ea typeface="ＭＳ Ｐゴシック" pitchFamily="34" charset="-128"/>
              </a:rPr>
              <a:t>		a) Playing with a variety of toys, hearing various stories and songs, and interacting with different people will encourage the infants</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curiosity and stimulate intellectual development.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406523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100" b="1" dirty="0">
                <a:latin typeface="Arial" pitchFamily="34" charset="0"/>
                <a:ea typeface="ＭＳ Ｐゴシック" pitchFamily="34" charset="-128"/>
              </a:rPr>
              <a:t>Know</a:t>
            </a:r>
            <a:r>
              <a:rPr lang="en-US" altLang="en-US" sz="1100" dirty="0">
                <a:latin typeface="Arial" pitchFamily="34" charset="0"/>
                <a:ea typeface="ＭＳ Ｐゴシック" pitchFamily="34" charset="-128"/>
              </a:rPr>
              <a:t> the key terminology related to prenatal and infant physical development.</a:t>
            </a:r>
          </a:p>
          <a:p>
            <a:pPr lvl="1">
              <a:lnSpc>
                <a:spcPct val="80000"/>
              </a:lnSpc>
            </a:pPr>
            <a:r>
              <a:rPr lang="en-US" altLang="en-US" sz="1100" dirty="0">
                <a:latin typeface="Arial" pitchFamily="34" charset="0"/>
                <a:ea typeface="ＭＳ Ｐゴシック" pitchFamily="34" charset="-128"/>
              </a:rPr>
              <a:t>See the bold, italicized terms below.</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the pros and cons to different research designs in developmental psychology.</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Cross-sectional designs, in which a researcher studies a sample of people at one time, have the advantage of being faster, and generally cheaper, allowing research to be completed quickly; however, they may suffer from cohort effects, because people of different ages in the sample are also from somewhat different historical time periods and thus, any differences between them could reflect a historical process and not a developmental one. Longitudinal designs, in which a researcher follows a sample of people over a span of time, have the advantage of being able to track changes in the same people, thus giving more direct insight into developmental processes. However, such studies take longer to complete, thus slowing down the research process, and they can suffer from attrition, in which people drop out of the study over time.</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Apply</a:t>
            </a:r>
            <a:r>
              <a:rPr lang="en-US" altLang="en-US" sz="1100" dirty="0">
                <a:latin typeface="Arial" pitchFamily="34" charset="0"/>
                <a:ea typeface="ＭＳ Ｐゴシック" pitchFamily="34" charset="-128"/>
              </a:rPr>
              <a:t> your understanding to identify the best ways that expectant parents can ensure the health of their developing fetus.</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The key to healthy fetal development is ensuring a chemically-ideal environment. The most important factors are adequate nutrition and avoiding teratogens. Best nutritional practices include approximately a 20% increase in the mom's caloric intake, additional protein, and ensuring sufficient quantities of essential nutrients, which usually involves taking nutritional supplements. Avoiding teratogens involves giving up smoking and drinking alcohol, and getting good medical advice concerning any medications that the expectant mother may be taking.</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Analyze</a:t>
            </a:r>
            <a:r>
              <a:rPr lang="en-US" altLang="en-US" sz="1100" dirty="0">
                <a:latin typeface="Arial" pitchFamily="34" charset="0"/>
                <a:ea typeface="ＭＳ Ｐゴシック" pitchFamily="34" charset="-128"/>
              </a:rPr>
              <a:t> the effects of preterm birth.</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Children born very premature (25 weeks versus the normal 37 weeks) are at an increased risk for health problems. Use of personalized care, that emphasizes mother-infant contact, breastfeeding, and minimal sensory stimulation for the underdeveloped brain, increases the chances that preterm infants will remain healthy. Long-term studies indicate that with proper care, children born preterm will not be disadvantaged compared to peers born at normal term.</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385660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Piaget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theories have had a lasting impact on modern developmental psychology; however, the details of his theories have generated some controversy.</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Piaget generally underestimated the abilities of infants and their rates of development.</a:t>
            </a:r>
          </a:p>
          <a:p>
            <a:pPr defTabSz="457200">
              <a:lnSpc>
                <a:spcPct val="80000"/>
              </a:lnSpc>
            </a:pPr>
            <a:r>
              <a:rPr lang="en-US" altLang="en-US" sz="1200" dirty="0">
                <a:latin typeface="Arial" pitchFamily="34" charset="0"/>
                <a:ea typeface="ＭＳ Ｐゴシック" pitchFamily="34" charset="-128"/>
              </a:rPr>
              <a:t>	ii) He overlooked sociocultural and biological elements of cognitive growth.</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The sociocultural context of development involves the dynamics between children and their parents, teachers, and peers.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part of Lev Vygotsky</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zone of proximal development.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Zone of proximal development (p. 380)</a:t>
            </a:r>
            <a:r>
              <a:rPr lang="en-US" altLang="en-US" sz="1200" i="1" dirty="0">
                <a:latin typeface="Arial" pitchFamily="34" charset="0"/>
                <a:ea typeface="ＭＳ Ｐゴシック" pitchFamily="34" charset="-128"/>
              </a:rPr>
              <a:t> development is ideal when a child attempts skills and activities that are just beyond what he or she can do alone, but the child has guidance from adults who are attentive to his or her progress.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This is an interaction approach to teaching and learning that facilitates knowledge building and understanding in children.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Scaffolding (p. 405)</a:t>
            </a:r>
            <a:r>
              <a:rPr lang="en-US" altLang="en-US" sz="1200" i="1" dirty="0">
                <a:latin typeface="Arial" pitchFamily="34" charset="0"/>
                <a:ea typeface="ＭＳ Ｐゴシック" pitchFamily="34" charset="-128"/>
              </a:rPr>
              <a:t> is the approach to teaching in which the teacher matches guidance to the learner’s</a:t>
            </a:r>
            <a:r>
              <a:rPr lang="en-US" altLang="ja-JP" sz="1200" i="1" dirty="0">
                <a:latin typeface="Arial" pitchFamily="34" charset="0"/>
                <a:ea typeface="ＭＳ Ｐゴシック" pitchFamily="34" charset="-128"/>
              </a:rPr>
              <a:t> needs.</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Cross-cultural research on parent-infant interactions shows that scaffolding is exercised in different ways.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one study looked at how parents from Turkey, Guatemala, and the United States interacted with their 12-24 month-old children.</a:t>
            </a:r>
          </a:p>
          <a:p>
            <a:pPr defTabSz="457200">
              <a:lnSpc>
                <a:spcPct val="80000"/>
              </a:lnSpc>
            </a:pPr>
            <a:r>
              <a:rPr lang="en-US" altLang="en-US" sz="1200" dirty="0">
                <a:latin typeface="Arial" pitchFamily="34" charset="0"/>
                <a:ea typeface="ＭＳ Ｐゴシック" pitchFamily="34" charset="-128"/>
              </a:rPr>
              <a:t>		a) The children were given a toy that required them to pull a string to make it move.</a:t>
            </a:r>
          </a:p>
          <a:p>
            <a:pPr defTabSz="457200">
              <a:lnSpc>
                <a:spcPct val="80000"/>
              </a:lnSpc>
            </a:pPr>
            <a:r>
              <a:rPr lang="en-US" altLang="en-US" sz="1200" dirty="0">
                <a:latin typeface="Arial" pitchFamily="34" charset="0"/>
                <a:ea typeface="ＭＳ Ｐゴシック" pitchFamily="34" charset="-128"/>
              </a:rPr>
              <a:t>		b) All parents used scaffolding to teach their child to pull the string, but the Guatemalan parent-child pairs were more communicative with each other, both verbally and through gesture.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837928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Intense social bonding between humans starts with the dynamic between infant and caregiver.</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Attachment (p. 381)</a:t>
            </a:r>
            <a:r>
              <a:rPr lang="en-US" altLang="en-US" sz="1200" i="1" dirty="0">
                <a:latin typeface="Arial" pitchFamily="34" charset="0"/>
                <a:ea typeface="ＭＳ Ｐゴシック" pitchFamily="34" charset="-128"/>
              </a:rPr>
              <a:t> is an enduring emotional bond formed between individuals, initially between infants and caregivers.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Attachment is a motivation to seek out others for close physical and psychological comfort, especially during stressful situations.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From an evolutionary perspective, safety and survival underlie the motivation for attachment.</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It was thought that the infants would form attachments to whoever satisfies their hunger or thirst (basic survival needs).</a:t>
            </a:r>
          </a:p>
          <a:p>
            <a:pPr defTabSz="457200">
              <a:lnSpc>
                <a:spcPct val="80000"/>
              </a:lnSpc>
            </a:pPr>
            <a:r>
              <a:rPr lang="en-US" altLang="en-US" sz="1200" dirty="0">
                <a:latin typeface="Arial" pitchFamily="34" charset="0"/>
                <a:ea typeface="ＭＳ Ｐゴシック" pitchFamily="34" charset="-128"/>
              </a:rPr>
              <a:t>	ii) However, in the 1950s Harry Harlow</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experiments with monkeys suggested that physical contact, rather than food, formed the basis for mother-infant bonding.</a:t>
            </a:r>
          </a:p>
          <a:p>
            <a:pPr defTabSz="457200">
              <a:lnSpc>
                <a:spcPct val="80000"/>
              </a:lnSpc>
            </a:pPr>
            <a:r>
              <a:rPr lang="en-US" altLang="en-US" sz="1200" dirty="0">
                <a:latin typeface="Arial" pitchFamily="34" charset="0"/>
                <a:ea typeface="ＭＳ Ｐゴシック" pitchFamily="34" charset="-128"/>
              </a:rPr>
              <a:t>		a) He built two monkey-looking models from mesh wire. One had a terrycloth wrapped around it, but no food. The other had food, but was only made of wire.</a:t>
            </a:r>
          </a:p>
          <a:p>
            <a:pPr defTabSz="457200">
              <a:lnSpc>
                <a:spcPct val="80000"/>
              </a:lnSpc>
            </a:pPr>
            <a:r>
              <a:rPr lang="en-US" altLang="en-US" sz="1200" dirty="0">
                <a:latin typeface="Arial" pitchFamily="34" charset="0"/>
                <a:ea typeface="ＭＳ Ｐゴシック" pitchFamily="34" charset="-128"/>
              </a:rPr>
              <a:t>		b) The infant monkey spent most of its time clinging to the softer model.</a:t>
            </a:r>
          </a:p>
          <a:p>
            <a:pPr defTabSz="457200">
              <a:lnSpc>
                <a:spcPct val="80000"/>
              </a:lnSpc>
            </a:pPr>
            <a:r>
              <a:rPr lang="en-US" altLang="en-US" sz="1200" dirty="0">
                <a:latin typeface="Arial" pitchFamily="34" charset="0"/>
                <a:ea typeface="ＭＳ Ｐゴシック" pitchFamily="34" charset="-128"/>
              </a:rPr>
              <a:t>	iii) Additional studies by Harlow deprived primates of social contact during infancy.</a:t>
            </a:r>
          </a:p>
          <a:p>
            <a:pPr defTabSz="457200">
              <a:lnSpc>
                <a:spcPct val="80000"/>
              </a:lnSpc>
            </a:pPr>
            <a:r>
              <a:rPr lang="en-US" altLang="en-US" sz="1200" dirty="0">
                <a:latin typeface="Arial" pitchFamily="34" charset="0"/>
                <a:ea typeface="ＭＳ Ｐゴシック" pitchFamily="34" charset="-128"/>
              </a:rPr>
              <a:t>		a) These primates showed abnormal social and sexual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in adulthood.</a:t>
            </a:r>
          </a:p>
          <a:p>
            <a:pPr defTabSz="457200">
              <a:lnSpc>
                <a:spcPct val="80000"/>
              </a:lnSpc>
            </a:pPr>
            <a:r>
              <a:rPr lang="en-US" altLang="en-US" sz="1200" dirty="0">
                <a:latin typeface="Arial" pitchFamily="34" charset="0"/>
                <a:ea typeface="ＭＳ Ｐゴシック" pitchFamily="34" charset="-128"/>
              </a:rPr>
              <a:t>		b) However, when given regular social contact, their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returned to relatively normal levels.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To study attachment in human infants, researchers often use the strange situation.</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Strange Situation test (p. 382) </a:t>
            </a:r>
            <a:r>
              <a:rPr lang="en-US" altLang="en-US" sz="1200" i="1" dirty="0">
                <a:latin typeface="Arial" pitchFamily="34" charset="0"/>
                <a:ea typeface="ＭＳ Ｐゴシック" pitchFamily="34" charset="-128"/>
              </a:rPr>
              <a:t>is a way of measuring infant attachment by observing how infants behave when exposed to different experiences that involve anxiety and comfort.</a:t>
            </a:r>
            <a:endParaRPr lang="en-US" altLang="en-US" sz="1200" dirty="0">
              <a:latin typeface="Arial" pitchFamily="34" charset="0"/>
              <a:ea typeface="ＭＳ Ｐゴシック" pitchFamily="34" charset="-128"/>
            </a:endParaRP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Around 8 months of age, infants become distressed when they encounter someone unfamiliar (stranger anxiety).</a:t>
            </a:r>
          </a:p>
          <a:p>
            <a:pPr defTabSz="457200">
              <a:lnSpc>
                <a:spcPct val="80000"/>
              </a:lnSpc>
            </a:pPr>
            <a:r>
              <a:rPr lang="en-US" altLang="en-US" sz="1200" dirty="0">
                <a:latin typeface="Arial" pitchFamily="34" charset="0"/>
                <a:ea typeface="ＭＳ Ｐゴシック" pitchFamily="34" charset="-128"/>
              </a:rPr>
              <a:t>		a) This may result in crying and actively seeking out caregivers.</a:t>
            </a:r>
          </a:p>
          <a:p>
            <a:pPr defTabSz="457200">
              <a:lnSpc>
                <a:spcPct val="80000"/>
              </a:lnSpc>
            </a:pPr>
            <a:r>
              <a:rPr lang="en-US" altLang="en-US" sz="1200" dirty="0">
                <a:latin typeface="Arial" pitchFamily="34" charset="0"/>
                <a:ea typeface="ＭＳ Ｐゴシック" pitchFamily="34" charset="-128"/>
              </a:rPr>
              <a:t>	ii) Experiments using the strange situation, have a caregiver bring her child into a room with toys on the floor and a stranger nearby.</a:t>
            </a:r>
          </a:p>
          <a:p>
            <a:pPr defTabSz="457200">
              <a:lnSpc>
                <a:spcPct val="80000"/>
              </a:lnSpc>
            </a:pPr>
            <a:r>
              <a:rPr lang="en-US" altLang="en-US" sz="1200" dirty="0">
                <a:latin typeface="Arial" pitchFamily="34" charset="0"/>
                <a:ea typeface="ＭＳ Ｐゴシック" pitchFamily="34" charset="-128"/>
              </a:rPr>
              <a:t>		a) The mother leaves the room for a few moments and returns; meanwhile, the experimenter monitors the infant.</a:t>
            </a:r>
          </a:p>
          <a:p>
            <a:pPr defTabSz="457200">
              <a:lnSpc>
                <a:spcPct val="80000"/>
              </a:lnSpc>
            </a:pPr>
            <a:r>
              <a:rPr lang="en-US" altLang="en-US" sz="1200" dirty="0">
                <a:latin typeface="Arial" pitchFamily="34" charset="0"/>
                <a:ea typeface="ＭＳ Ｐゴシック" pitchFamily="34" charset="-128"/>
              </a:rPr>
              <a:t>		b) Attachment styles are categorized by the reactions the infants exhibit when the mother leaves and returns (Figure 10.11).</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295797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Intense social bonding between humans starts with the dynamic between infant and caregiver.</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Attachment (p. 381)</a:t>
            </a:r>
            <a:r>
              <a:rPr lang="en-US" altLang="en-US" sz="1200" i="1" dirty="0">
                <a:latin typeface="Arial" pitchFamily="34" charset="0"/>
                <a:ea typeface="ＭＳ Ｐゴシック" pitchFamily="34" charset="-128"/>
              </a:rPr>
              <a:t> is an enduring emotional bond formed between individuals, initially between infants and caregivers.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Attachment is a motivation to seek out others for close physical and psychological comfort, especially during stressful situations.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From an evolutionary perspective, safety and survival underlie the motivation for attachment.</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It was thought that the infants would form attachments to whoever satisfies their hunger or thirst (basic survival needs).</a:t>
            </a:r>
          </a:p>
          <a:p>
            <a:pPr defTabSz="457200">
              <a:lnSpc>
                <a:spcPct val="80000"/>
              </a:lnSpc>
            </a:pPr>
            <a:r>
              <a:rPr lang="en-US" altLang="en-US" sz="1200" dirty="0">
                <a:latin typeface="Arial" pitchFamily="34" charset="0"/>
                <a:ea typeface="ＭＳ Ｐゴシック" pitchFamily="34" charset="-128"/>
              </a:rPr>
              <a:t>	ii) However, in the 1950s Harry Harlow</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experiments with monkeys suggested that physical contact, rather than food, formed the basis for mother-infant bonding.</a:t>
            </a:r>
          </a:p>
          <a:p>
            <a:pPr defTabSz="457200">
              <a:lnSpc>
                <a:spcPct val="80000"/>
              </a:lnSpc>
            </a:pPr>
            <a:r>
              <a:rPr lang="en-US" altLang="en-US" sz="1200" dirty="0">
                <a:latin typeface="Arial" pitchFamily="34" charset="0"/>
                <a:ea typeface="ＭＳ Ｐゴシック" pitchFamily="34" charset="-128"/>
              </a:rPr>
              <a:t>		a) He built two monkey-looking models from mesh wire. One had a terrycloth wrapped around it, but no food. The other had food, but was only made of wire.</a:t>
            </a:r>
          </a:p>
          <a:p>
            <a:pPr defTabSz="457200">
              <a:lnSpc>
                <a:spcPct val="80000"/>
              </a:lnSpc>
            </a:pPr>
            <a:r>
              <a:rPr lang="en-US" altLang="en-US" sz="1200" dirty="0">
                <a:latin typeface="Arial" pitchFamily="34" charset="0"/>
                <a:ea typeface="ＭＳ Ｐゴシック" pitchFamily="34" charset="-128"/>
              </a:rPr>
              <a:t>		b) The infant monkey spent most of its time clinging to the softer model.</a:t>
            </a:r>
          </a:p>
          <a:p>
            <a:pPr defTabSz="457200">
              <a:lnSpc>
                <a:spcPct val="80000"/>
              </a:lnSpc>
            </a:pPr>
            <a:r>
              <a:rPr lang="en-US" altLang="en-US" sz="1200" dirty="0">
                <a:latin typeface="Arial" pitchFamily="34" charset="0"/>
                <a:ea typeface="ＭＳ Ｐゴシック" pitchFamily="34" charset="-128"/>
              </a:rPr>
              <a:t>	iii) Additional studies by Harlow deprived primates of social contact during infancy.</a:t>
            </a:r>
          </a:p>
          <a:p>
            <a:pPr defTabSz="457200">
              <a:lnSpc>
                <a:spcPct val="80000"/>
              </a:lnSpc>
            </a:pPr>
            <a:r>
              <a:rPr lang="en-US" altLang="en-US" sz="1200" dirty="0">
                <a:latin typeface="Arial" pitchFamily="34" charset="0"/>
                <a:ea typeface="ＭＳ Ｐゴシック" pitchFamily="34" charset="-128"/>
              </a:rPr>
              <a:t>		a) These primates showed abnormal social and sexual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in adulthood.</a:t>
            </a:r>
          </a:p>
          <a:p>
            <a:pPr defTabSz="457200">
              <a:lnSpc>
                <a:spcPct val="80000"/>
              </a:lnSpc>
            </a:pPr>
            <a:r>
              <a:rPr lang="en-US" altLang="en-US" sz="1200" dirty="0">
                <a:latin typeface="Arial" pitchFamily="34" charset="0"/>
                <a:ea typeface="ＭＳ Ｐゴシック" pitchFamily="34" charset="-128"/>
              </a:rPr>
              <a:t>		b) However, when given regular social contact, their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returned to relatively normal levels.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To study attachment in human infants, researchers often use the strange situation.</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Strange Situation test (p. 382) </a:t>
            </a:r>
            <a:r>
              <a:rPr lang="en-US" altLang="en-US" sz="1200" i="1" dirty="0">
                <a:latin typeface="Arial" pitchFamily="34" charset="0"/>
                <a:ea typeface="ＭＳ Ｐゴシック" pitchFamily="34" charset="-128"/>
              </a:rPr>
              <a:t>is a way of measuring infant attachment by observing how infants behave when exposed to different experiences that involve anxiety and comfort.</a:t>
            </a:r>
            <a:endParaRPr lang="en-US" altLang="en-US" sz="1200" dirty="0">
              <a:latin typeface="Arial" pitchFamily="34" charset="0"/>
              <a:ea typeface="ＭＳ Ｐゴシック" pitchFamily="34" charset="-128"/>
            </a:endParaRP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Around 8 months of age, infants become distressed when they encounter someone unfamiliar (stranger anxiety).</a:t>
            </a:r>
          </a:p>
          <a:p>
            <a:pPr defTabSz="457200">
              <a:lnSpc>
                <a:spcPct val="80000"/>
              </a:lnSpc>
            </a:pPr>
            <a:r>
              <a:rPr lang="en-US" altLang="en-US" sz="1200" dirty="0">
                <a:latin typeface="Arial" pitchFamily="34" charset="0"/>
                <a:ea typeface="ＭＳ Ｐゴシック" pitchFamily="34" charset="-128"/>
              </a:rPr>
              <a:t>		a) This may result in crying and actively seeking out caregivers.</a:t>
            </a:r>
          </a:p>
          <a:p>
            <a:pPr defTabSz="457200">
              <a:lnSpc>
                <a:spcPct val="80000"/>
              </a:lnSpc>
            </a:pPr>
            <a:r>
              <a:rPr lang="en-US" altLang="en-US" sz="1200" dirty="0">
                <a:latin typeface="Arial" pitchFamily="34" charset="0"/>
                <a:ea typeface="ＭＳ Ｐゴシック" pitchFamily="34" charset="-128"/>
              </a:rPr>
              <a:t>	ii) Experiments using the strange situation, have a caregiver bring her child into a room with toys on the floor and a stranger nearby.</a:t>
            </a:r>
          </a:p>
          <a:p>
            <a:pPr defTabSz="457200">
              <a:lnSpc>
                <a:spcPct val="80000"/>
              </a:lnSpc>
            </a:pPr>
            <a:r>
              <a:rPr lang="en-US" altLang="en-US" sz="1200" dirty="0">
                <a:latin typeface="Arial" pitchFamily="34" charset="0"/>
                <a:ea typeface="ＭＳ Ｐゴシック" pitchFamily="34" charset="-128"/>
              </a:rPr>
              <a:t>		a) The mother leaves the room for a few moments and returns; meanwhile, the experimenter monitors the infant.</a:t>
            </a:r>
          </a:p>
          <a:p>
            <a:pPr defTabSz="457200">
              <a:lnSpc>
                <a:spcPct val="80000"/>
              </a:lnSpc>
            </a:pPr>
            <a:r>
              <a:rPr lang="en-US" altLang="en-US" sz="1200" dirty="0">
                <a:latin typeface="Arial" pitchFamily="34" charset="0"/>
                <a:ea typeface="ＭＳ Ｐゴシック" pitchFamily="34" charset="-128"/>
              </a:rPr>
              <a:t>		b) Attachment styles are categorized by the reactions the infants exhibit when the mother leaves and returns (Figure 10.11).</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87551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Using this procedure, researchers have identified the following categories of attachment:</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Secure attachment</a:t>
            </a:r>
            <a:r>
              <a:rPr lang="en-US" altLang="en-US" sz="1200" dirty="0">
                <a:latin typeface="Arial" pitchFamily="34" charset="0"/>
                <a:ea typeface="ＭＳ Ｐゴシック" pitchFamily="34" charset="-128"/>
              </a:rPr>
              <a:t>: In the strange situation, the child plays comfortably while the mother is in the room. The child may or may not cry when the mother leaves, and seeks contact upon her return.</a:t>
            </a:r>
          </a:p>
          <a:p>
            <a:pPr defTabSz="457200">
              <a:lnSpc>
                <a:spcPct val="80000"/>
              </a:lnSpc>
            </a:pPr>
            <a:r>
              <a:rPr lang="en-US" altLang="en-US" sz="1200" dirty="0">
                <a:latin typeface="Arial" pitchFamily="34" charset="0"/>
                <a:ea typeface="ＭＳ Ｐゴシック" pitchFamily="34" charset="-128"/>
              </a:rPr>
              <a:t>	ii) </a:t>
            </a:r>
            <a:r>
              <a:rPr lang="en-US" altLang="en-US" sz="1200" i="1" dirty="0">
                <a:latin typeface="Arial" pitchFamily="34" charset="0"/>
                <a:ea typeface="ＭＳ Ｐゴシック" pitchFamily="34" charset="-128"/>
              </a:rPr>
              <a:t>Insecure attachment</a:t>
            </a:r>
            <a:r>
              <a:rPr lang="en-US" altLang="en-US" sz="1200" dirty="0">
                <a:latin typeface="Arial" pitchFamily="34" charset="0"/>
                <a:ea typeface="ＭＳ Ｐゴシック" pitchFamily="34" charset="-128"/>
              </a:rPr>
              <a:t>: there are three subtypes:</a:t>
            </a:r>
          </a:p>
          <a:p>
            <a:pPr defTabSz="457200">
              <a:lnSpc>
                <a:spcPct val="80000"/>
              </a:lnSpc>
            </a:pPr>
            <a:r>
              <a:rPr lang="en-US" altLang="en-US" sz="1200" dirty="0">
                <a:latin typeface="Arial" pitchFamily="34" charset="0"/>
                <a:ea typeface="ＭＳ Ｐゴシック" pitchFamily="34" charset="-128"/>
              </a:rPr>
              <a:t>		a) </a:t>
            </a:r>
            <a:r>
              <a:rPr lang="en-US" altLang="en-US" sz="1200" i="1" dirty="0">
                <a:latin typeface="Arial" pitchFamily="34" charset="0"/>
                <a:ea typeface="ＭＳ Ｐゴシック" pitchFamily="34" charset="-128"/>
              </a:rPr>
              <a:t>Disorganized</a:t>
            </a:r>
            <a:r>
              <a:rPr lang="en-US" altLang="en-US" sz="1200" dirty="0">
                <a:latin typeface="Arial" pitchFamily="34" charset="0"/>
                <a:ea typeface="ＭＳ Ｐゴシック" pitchFamily="34" charset="-128"/>
              </a:rPr>
              <a:t>: The child does not have a consistent pattern of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when the mother leaves or returns. The child might freeze for a moment, unsure of what to do next.</a:t>
            </a:r>
          </a:p>
          <a:p>
            <a:pPr defTabSz="457200">
              <a:lnSpc>
                <a:spcPct val="80000"/>
              </a:lnSpc>
            </a:pPr>
            <a:r>
              <a:rPr lang="en-US" altLang="en-US" sz="1200" dirty="0">
                <a:latin typeface="Arial" pitchFamily="34" charset="0"/>
                <a:ea typeface="ＭＳ Ｐゴシック" pitchFamily="34" charset="-128"/>
              </a:rPr>
              <a:t>		b) </a:t>
            </a:r>
            <a:r>
              <a:rPr lang="en-US" altLang="en-US" sz="1200" i="1" dirty="0">
                <a:latin typeface="Arial" pitchFamily="34" charset="0"/>
                <a:ea typeface="ＭＳ Ｐゴシック" pitchFamily="34" charset="-128"/>
              </a:rPr>
              <a:t>Anxious/Ambivalent</a:t>
            </a:r>
            <a:r>
              <a:rPr lang="en-US" altLang="en-US" sz="1200" dirty="0">
                <a:latin typeface="Arial" pitchFamily="34" charset="0"/>
                <a:ea typeface="ＭＳ Ｐゴシック" pitchFamily="34" charset="-128"/>
              </a:rPr>
              <a:t>: The child is upset with the mother leaves, but is angry when she returns.</a:t>
            </a:r>
          </a:p>
          <a:p>
            <a:pPr defTabSz="457200">
              <a:lnSpc>
                <a:spcPct val="80000"/>
              </a:lnSpc>
            </a:pPr>
            <a:r>
              <a:rPr lang="en-US" altLang="en-US" sz="1200" dirty="0">
                <a:latin typeface="Arial" pitchFamily="34" charset="0"/>
                <a:ea typeface="ＭＳ Ｐゴシック" pitchFamily="34" charset="-128"/>
              </a:rPr>
              <a:t>		c) </a:t>
            </a:r>
            <a:r>
              <a:rPr lang="en-US" altLang="en-US" sz="1200" i="1" dirty="0">
                <a:latin typeface="Arial" pitchFamily="34" charset="0"/>
                <a:ea typeface="ＭＳ Ｐゴシック" pitchFamily="34" charset="-128"/>
              </a:rPr>
              <a:t>Avoidant</a:t>
            </a:r>
            <a:r>
              <a:rPr lang="en-US" altLang="en-US" sz="1200" dirty="0">
                <a:latin typeface="Arial" pitchFamily="34" charset="0"/>
                <a:ea typeface="ＭＳ Ｐゴシック" pitchFamily="34" charset="-128"/>
              </a:rPr>
              <a:t>: The child is not upset when the mother leaves, and does not seek contact when she returns.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The type of attachments infants form result from the emotional and communicative responses between parent and infant.</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Those that are closely coordinated form secure attachment styles.</a:t>
            </a:r>
          </a:p>
          <a:p>
            <a:pPr defTabSz="457200">
              <a:lnSpc>
                <a:spcPct val="80000"/>
              </a:lnSpc>
            </a:pPr>
            <a:r>
              <a:rPr lang="en-US" altLang="en-US" sz="1200" dirty="0">
                <a:latin typeface="Arial" pitchFamily="34" charset="0"/>
                <a:ea typeface="ＭＳ Ｐゴシック" pitchFamily="34" charset="-128"/>
              </a:rPr>
              <a:t>	ii) Insecure attachments are more likely if parents respond inconsistently and slowly to their infants.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The anxiety children experience when their primary caregiver is absent declines around 13 months of age.</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attachments continue to form across the life span and in other contexts, such as romantic relationships.</a:t>
            </a:r>
          </a:p>
          <a:p>
            <a:pPr defTabSz="457200">
              <a:lnSpc>
                <a:spcPct val="80000"/>
              </a:lnSpc>
            </a:pPr>
            <a:r>
              <a:rPr lang="en-US" altLang="en-US" sz="1200" dirty="0">
                <a:latin typeface="Arial" pitchFamily="34" charset="0"/>
                <a:ea typeface="ＭＳ Ｐゴシック" pitchFamily="34" charset="-128"/>
              </a:rPr>
              <a:t>		a) Patterns of attachment in romantic relationships reflect back on styles of attachment formed during infancy.</a:t>
            </a:r>
          </a:p>
          <a:p>
            <a:pPr defTabSz="457200">
              <a:lnSpc>
                <a:spcPct val="80000"/>
              </a:lnSpc>
            </a:pPr>
            <a:r>
              <a:rPr lang="en-US" altLang="en-US" sz="1200" dirty="0">
                <a:latin typeface="Arial" pitchFamily="34" charset="0"/>
                <a:ea typeface="ＭＳ Ｐゴシック" pitchFamily="34" charset="-128"/>
              </a:rPr>
              <a:t>		b) A 20-year longitudinal study found that securely attached infants were better able to handle conflict with their romantic partners.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038856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Parenting involves a tension between two psychobiological systems:</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The attachment </a:t>
            </a:r>
            <a:r>
              <a:rPr lang="en-US" altLang="en-US" b="1" i="1" dirty="0" err="1">
                <a:latin typeface="Arial" pitchFamily="34" charset="0"/>
                <a:ea typeface="ＭＳ Ｐゴシック" pitchFamily="34" charset="-128"/>
              </a:rPr>
              <a:t>behavioural</a:t>
            </a:r>
            <a:r>
              <a:rPr lang="en-US" altLang="en-US" b="1" i="1" dirty="0">
                <a:latin typeface="Arial" pitchFamily="34" charset="0"/>
                <a:ea typeface="ＭＳ Ｐゴシック" pitchFamily="34" charset="-128"/>
              </a:rPr>
              <a:t> system (p. 383)</a:t>
            </a:r>
            <a:r>
              <a:rPr lang="en-US" altLang="en-US" i="1" dirty="0">
                <a:latin typeface="Arial" pitchFamily="34" charset="0"/>
                <a:ea typeface="ＭＳ Ｐゴシック" pitchFamily="34" charset="-128"/>
              </a:rPr>
              <a:t> is focused on meeting our own needs for security.</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The caregiving </a:t>
            </a:r>
            <a:r>
              <a:rPr lang="en-US" altLang="en-US" b="1" i="1" dirty="0" err="1">
                <a:latin typeface="Arial" pitchFamily="34" charset="0"/>
                <a:ea typeface="ＭＳ Ｐゴシック" pitchFamily="34" charset="-128"/>
              </a:rPr>
              <a:t>behavioural</a:t>
            </a:r>
            <a:r>
              <a:rPr lang="en-US" altLang="en-US" b="1" i="1" dirty="0">
                <a:latin typeface="Arial" pitchFamily="34" charset="0"/>
                <a:ea typeface="ＭＳ Ｐゴシック" pitchFamily="34" charset="-128"/>
              </a:rPr>
              <a:t> system (p. 383)</a:t>
            </a:r>
            <a:r>
              <a:rPr lang="en-US" altLang="en-US" i="1" dirty="0">
                <a:latin typeface="Arial" pitchFamily="34" charset="0"/>
                <a:ea typeface="ＭＳ Ｐゴシック" pitchFamily="34" charset="-128"/>
              </a:rPr>
              <a:t> is focused on meeting the needs of others.</a:t>
            </a:r>
          </a:p>
          <a:p>
            <a:endParaRPr lang="en-US" altLang="en-US" dirty="0">
              <a:latin typeface="Arial" pitchFamily="34" charset="0"/>
              <a:ea typeface="ＭＳ Ｐゴシック"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a:t>
            </a:r>
            <a:r>
              <a:rPr lang="en-CA" sz="1200" kern="1200" dirty="0">
                <a:solidFill>
                  <a:schemeClr val="tx1"/>
                </a:solidFill>
                <a:effectLst/>
                <a:latin typeface="+mn-lt"/>
                <a:ea typeface="+mn-ea"/>
                <a:cs typeface="+mn-cs"/>
              </a:rPr>
              <a:t>attachment system is primary, and if it is activated, it tends to shut down the caregiving system. In everyday experience, if a person feels insecure, it will be hard for them to take others’ needs into consideration. However, if attachment needs are fulfilled, then the caregiving system responds to others’ distress, motivating the person to care for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 Raising kind, moral children is about helping them feel loved and secure, not just teaching them right from wrong. </a:t>
            </a:r>
            <a:endParaRPr lang="en-US" altLang="en-US" dirty="0">
              <a:latin typeface="Arial" pitchFamily="34" charset="0"/>
              <a:ea typeface="ＭＳ Ｐゴシック" pitchFamily="34" charset="-128"/>
            </a:endParaRP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2) Faced with the constant challenge of managing their kids’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parents commonly turn to the principles of operant conditioning, using rewards and punishments as necessary. However, children are not merely stimulus-response machines, and this pervasive use of conditional approaches, sows the seeds for many problems that crop up over time. One of the almost invisible but highly damaging problems is that even though rewards do successfully produce the desired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in children, these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don’t tend to persist; the child won’t keep engaging in the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unless they continue to receive rewards.</a:t>
            </a:r>
          </a:p>
          <a:p>
            <a:endParaRPr lang="en-US" altLang="en-US" dirty="0">
              <a:latin typeface="Arial" pitchFamily="34" charset="0"/>
              <a:ea typeface="ＭＳ Ｐゴシック" pitchFamily="34" charset="-128"/>
            </a:endParaRPr>
          </a:p>
          <a:p>
            <a:pPr>
              <a:lnSpc>
                <a:spcPct val="80000"/>
              </a:lnSpc>
            </a:pPr>
            <a:r>
              <a:rPr lang="en-US" altLang="en-US" dirty="0">
                <a:latin typeface="Arial" pitchFamily="34" charset="0"/>
                <a:ea typeface="ＭＳ Ｐゴシック" pitchFamily="34" charset="-128"/>
              </a:rPr>
              <a:t>3) Children who experience their parents' regard for them as conditional report more negativity and resentment toward their parents. They also feel greater internal pressure to do well.</a:t>
            </a:r>
          </a:p>
          <a:p>
            <a:pPr>
              <a:lnSpc>
                <a:spcPct val="80000"/>
              </a:lnSpc>
            </a:pPr>
            <a:r>
              <a:rPr lang="en-US" altLang="en-US" dirty="0">
                <a:latin typeface="Arial" pitchFamily="34" charset="0"/>
                <a:ea typeface="ＭＳ Ｐゴシック" pitchFamily="34" charset="-128"/>
              </a:rPr>
              <a:t> </a:t>
            </a:r>
          </a:p>
          <a:p>
            <a:pPr>
              <a:lnSpc>
                <a:spcPct val="80000"/>
              </a:lnSpc>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Introjection (p. 383)</a:t>
            </a:r>
            <a:r>
              <a:rPr lang="en-US" altLang="en-US" i="1" dirty="0">
                <a:latin typeface="Arial" pitchFamily="34" charset="0"/>
                <a:ea typeface="ＭＳ Ｐゴシック" pitchFamily="34" charset="-128"/>
              </a:rPr>
              <a:t> refers to the internalization of the conditional regard of significant others.</a:t>
            </a:r>
          </a:p>
          <a:p>
            <a:endParaRPr lang="en-US" altLang="en-US" dirty="0">
              <a:latin typeface="Arial" pitchFamily="34" charset="0"/>
              <a:ea typeface="ＭＳ Ｐゴシック" pitchFamily="34" charset="-128"/>
            </a:endParaRPr>
          </a:p>
          <a:p>
            <a:pPr>
              <a:lnSpc>
                <a:spcPct val="80000"/>
              </a:lnSpc>
            </a:pPr>
            <a:r>
              <a:rPr lang="en-US" altLang="en-US" dirty="0">
                <a:latin typeface="Arial" pitchFamily="34" charset="0"/>
                <a:ea typeface="ＭＳ Ｐゴシック" pitchFamily="34" charset="-128"/>
              </a:rPr>
              <a:t>4) Research clearly shows that moral development is associated with more frequent use of inductive discipline.</a:t>
            </a:r>
          </a:p>
          <a:p>
            <a:pPr>
              <a:lnSpc>
                <a:spcPct val="80000"/>
              </a:lnSpc>
            </a:pPr>
            <a:r>
              <a:rPr lang="en-US" altLang="en-US" dirty="0">
                <a:latin typeface="Arial" pitchFamily="34" charset="0"/>
                <a:ea typeface="ＭＳ Ｐゴシック" pitchFamily="34" charset="-128"/>
              </a:rPr>
              <a:t> </a:t>
            </a:r>
          </a:p>
          <a:p>
            <a:pPr>
              <a:lnSpc>
                <a:spcPct val="80000"/>
              </a:lnSpc>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Inductive discipline (p. 383)</a:t>
            </a:r>
            <a:r>
              <a:rPr lang="en-US" altLang="en-US" i="1" dirty="0">
                <a:latin typeface="Arial" pitchFamily="34" charset="0"/>
                <a:ea typeface="ＭＳ Ｐゴシック" pitchFamily="34" charset="-128"/>
              </a:rPr>
              <a:t> involves explaining the consequences of a child’s actions on other people, activating empathy for others’ feelings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3945393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Between 18 and 24 months of age, toddlers and young children show evidence of self-awareness.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Self-awareness (p. 384)</a:t>
            </a:r>
            <a:r>
              <a:rPr lang="en-US" altLang="en-US" sz="1200" i="1" dirty="0">
                <a:latin typeface="Arial" pitchFamily="34" charset="0"/>
                <a:ea typeface="ＭＳ Ｐゴシック" pitchFamily="34" charset="-128"/>
              </a:rPr>
              <a:t> is the ability to recognize one</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individuality.</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Self-awareness is tested by observing infants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reactions to their reflection in a mirror or on a video.</a:t>
            </a:r>
          </a:p>
          <a:p>
            <a:pPr defTabSz="457200">
              <a:lnSpc>
                <a:spcPct val="80000"/>
              </a:lnSpc>
            </a:pPr>
            <a:r>
              <a:rPr lang="en-US" altLang="en-US" sz="1200" dirty="0">
                <a:latin typeface="Arial" pitchFamily="34" charset="0"/>
                <a:ea typeface="ＭＳ Ｐゴシック" pitchFamily="34" charset="-128"/>
              </a:rPr>
              <a:t>		a) Children start by recognizing themselves in the mirror or video and progress to having the ability to reflect on one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own feelings, decisions, and appearance.</a:t>
            </a:r>
          </a:p>
          <a:p>
            <a:pPr defTabSz="457200">
              <a:lnSpc>
                <a:spcPct val="80000"/>
              </a:lnSpc>
            </a:pPr>
            <a:r>
              <a:rPr lang="en-US" altLang="en-US" sz="1200" dirty="0">
                <a:latin typeface="Arial" pitchFamily="34" charset="0"/>
                <a:ea typeface="ＭＳ Ｐゴシック" pitchFamily="34" charset="-128"/>
              </a:rPr>
              <a:t>	ii) By age 5, children become self-reflective, show concern for others, and are intensely interested in the causes of other people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a:t>
            </a:r>
            <a:r>
              <a:rPr lang="en-US" altLang="ja-JP" sz="1200" dirty="0" err="1">
                <a:latin typeface="Arial" pitchFamily="34" charset="0"/>
                <a:ea typeface="ＭＳ Ｐゴシック" pitchFamily="34" charset="-128"/>
              </a:rPr>
              <a:t>behaviour</a:t>
            </a:r>
            <a:r>
              <a:rPr lang="en-US" altLang="ja-JP"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Until they develop awareness of others, young children are often described as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egocentric.</a:t>
            </a:r>
            <a:r>
              <a:rPr lang="ja-JP" altLang="en-US" sz="1200" dirty="0">
                <a:latin typeface="Arial" pitchFamily="34" charset="0"/>
                <a:ea typeface="ＭＳ Ｐゴシック" pitchFamily="34" charset="-128"/>
              </a:rPr>
              <a:t>”</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Egocentric (p. 384)</a:t>
            </a:r>
            <a:r>
              <a:rPr lang="en-US" altLang="en-US" sz="1200" i="1" dirty="0">
                <a:latin typeface="Arial" pitchFamily="34" charset="0"/>
                <a:ea typeface="ＭＳ Ｐゴシック" pitchFamily="34" charset="-128"/>
              </a:rPr>
              <a:t> means that they only consider their own perspective.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not that they are selfish or inconsiderate, they just can only perceive the world from their perspective.</a:t>
            </a:r>
          </a:p>
          <a:p>
            <a:pPr defTabSz="457200">
              <a:lnSpc>
                <a:spcPct val="80000"/>
              </a:lnSpc>
            </a:pPr>
            <a:r>
              <a:rPr lang="en-US" altLang="en-US" sz="1200" dirty="0">
                <a:latin typeface="Arial" pitchFamily="34" charset="0"/>
                <a:ea typeface="ＭＳ Ｐゴシック" pitchFamily="34" charset="-128"/>
              </a:rPr>
              <a:t>		a) For example, a two-year-old may hide by covering her eyes because, to her, she is hiding.</a:t>
            </a:r>
          </a:p>
          <a:p>
            <a:pPr defTabSz="457200">
              <a:lnSpc>
                <a:spcPct val="80000"/>
              </a:lnSpc>
            </a:pPr>
            <a:r>
              <a:rPr lang="en-US" altLang="en-US" sz="1200" dirty="0">
                <a:latin typeface="Arial" pitchFamily="34" charset="0"/>
                <a:ea typeface="ＭＳ Ｐゴシック" pitchFamily="34" charset="-128"/>
              </a:rPr>
              <a: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4152899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CA" altLang="en-US" sz="1200" dirty="0" err="1">
                <a:latin typeface="Arial" pitchFamily="34" charset="0"/>
                <a:ea typeface="ＭＳ Ｐゴシック" pitchFamily="34" charset="-128"/>
              </a:rPr>
              <a:t>Con’t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ii) Piaget tested for egocentrism by sitting a child in front of an object, and then presenting pictures of that object from four angles (Figure 10.12).</a:t>
            </a:r>
          </a:p>
          <a:p>
            <a:pPr defTabSz="457200">
              <a:lnSpc>
                <a:spcPct val="80000"/>
              </a:lnSpc>
            </a:pPr>
            <a:r>
              <a:rPr lang="en-US" altLang="en-US" sz="1200" dirty="0">
                <a:latin typeface="Arial" pitchFamily="34" charset="0"/>
                <a:ea typeface="ＭＳ Ｐゴシック" pitchFamily="34" charset="-128"/>
              </a:rPr>
              <a:t>		a) While sitting opposite the child, Piaget would ask him or her to identify which image represented the object from Piaget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perspective.</a:t>
            </a:r>
          </a:p>
          <a:p>
            <a:pPr defTabSz="457200">
              <a:lnSpc>
                <a:spcPct val="80000"/>
              </a:lnSpc>
            </a:pPr>
            <a:r>
              <a:rPr lang="en-US" altLang="en-US" sz="1200" dirty="0">
                <a:latin typeface="Arial" pitchFamily="34" charset="0"/>
                <a:ea typeface="ＭＳ Ｐゴシック" pitchFamily="34" charset="-128"/>
              </a:rPr>
              <a:t>		b) Many children select the image corresponding to their own perspective.</a:t>
            </a:r>
          </a:p>
          <a:p>
            <a:pPr defTabSz="457200">
              <a:lnSpc>
                <a:spcPct val="80000"/>
              </a:lnSpc>
            </a:pPr>
            <a:r>
              <a:rPr lang="en-US" altLang="en-US" sz="1200" dirty="0">
                <a:latin typeface="Arial" pitchFamily="34" charset="0"/>
                <a:ea typeface="ＭＳ Ｐゴシック" pitchFamily="34" charset="-128"/>
              </a:rPr>
              <a:t>		c) Piaget believed children were egocentric through the preoperational stage (ending around age 7).</a:t>
            </a:r>
          </a:p>
          <a:p>
            <a:pPr defTabSz="457200">
              <a:lnSpc>
                <a:spcPct val="80000"/>
              </a:lnSpc>
            </a:pPr>
            <a:r>
              <a:rPr lang="en-US" altLang="en-US" sz="1200" dirty="0">
                <a:latin typeface="Arial" pitchFamily="34" charset="0"/>
                <a:ea typeface="ＭＳ Ｐゴシック" pitchFamily="34" charset="-128"/>
              </a:rPr>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86385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However, modern research indicates that children take the perspective of others long before the preoperational phase is complete.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Theory of mind (p. 384)</a:t>
            </a:r>
            <a:r>
              <a:rPr lang="en-US" altLang="en-US" sz="1200" i="1" dirty="0">
                <a:latin typeface="Arial" pitchFamily="34" charset="0"/>
                <a:ea typeface="ＭＳ Ｐゴシック" pitchFamily="34" charset="-128"/>
              </a:rPr>
              <a:t> is the ability to recognize the thoughts, beliefs, and expectations of others, and to understand that these can be different from one</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own.</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Researchers test for this using the false-belief task.</a:t>
            </a:r>
          </a:p>
          <a:p>
            <a:pPr defTabSz="457200">
              <a:lnSpc>
                <a:spcPct val="80000"/>
              </a:lnSpc>
            </a:pPr>
            <a:r>
              <a:rPr lang="en-US" altLang="en-US" sz="1200" dirty="0">
                <a:latin typeface="Arial" pitchFamily="34" charset="0"/>
                <a:ea typeface="ＭＳ Ｐゴシック" pitchFamily="34" charset="-128"/>
              </a:rPr>
              <a:t>		a) They give a child (Andrea) a box of chocolate only to find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filled with pencils (tricked her). </a:t>
            </a:r>
          </a:p>
          <a:p>
            <a:pPr defTabSz="457200">
              <a:lnSpc>
                <a:spcPct val="80000"/>
              </a:lnSpc>
            </a:pPr>
            <a:r>
              <a:rPr lang="en-US" altLang="en-US" sz="1200" dirty="0">
                <a:latin typeface="Arial" pitchFamily="34" charset="0"/>
                <a:ea typeface="ＭＳ Ｐゴシック" pitchFamily="34" charset="-128"/>
              </a:rPr>
              <a:t>		b) Then another child (Joseph) comes into the room and the researcher gives him the same box of chocolates.</a:t>
            </a:r>
          </a:p>
          <a:p>
            <a:pPr defTabSz="457200">
              <a:lnSpc>
                <a:spcPct val="80000"/>
              </a:lnSpc>
            </a:pPr>
            <a:r>
              <a:rPr lang="en-US" altLang="en-US" sz="1200" dirty="0">
                <a:latin typeface="Arial" pitchFamily="34" charset="0"/>
                <a:ea typeface="ＭＳ Ｐゴシック" pitchFamily="34" charset="-128"/>
              </a:rPr>
              <a:t>		c) The researcher asks Andrea what she thinks Joseph will find in the box.</a:t>
            </a:r>
          </a:p>
          <a:p>
            <a:pPr defTabSz="457200">
              <a:lnSpc>
                <a:spcPct val="80000"/>
              </a:lnSpc>
            </a:pPr>
            <a:r>
              <a:rPr lang="en-US" altLang="en-US" sz="1200" dirty="0">
                <a:latin typeface="Arial" pitchFamily="34" charset="0"/>
                <a:ea typeface="ＭＳ Ｐゴシック" pitchFamily="34" charset="-128"/>
              </a:rPr>
              <a:t>		d) If she says pencils, she does not understand that Joseph is being misled and thinks Joseph knows the same thing she does.</a:t>
            </a:r>
          </a:p>
          <a:p>
            <a:pPr defTabSz="457200">
              <a:lnSpc>
                <a:spcPct val="80000"/>
              </a:lnSpc>
            </a:pPr>
            <a:r>
              <a:rPr lang="en-US" altLang="en-US" sz="1200" dirty="0">
                <a:latin typeface="Arial" pitchFamily="34" charset="0"/>
                <a:ea typeface="ＭＳ Ｐゴシック" pitchFamily="34" charset="-128"/>
              </a:rPr>
              <a:t>		e.) If she says chocolates, she understands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a trick, therefore she can take the mental perspective of another.</a:t>
            </a:r>
          </a:p>
          <a:p>
            <a:pPr defTabSz="457200">
              <a:lnSpc>
                <a:spcPct val="80000"/>
              </a:lnSpc>
            </a:pPr>
            <a:r>
              <a:rPr lang="en-US" altLang="en-US" sz="1200" dirty="0">
                <a:latin typeface="Arial" pitchFamily="34" charset="0"/>
                <a:ea typeface="ＭＳ Ｐゴシック" pitchFamily="34" charset="-128"/>
              </a:rPr>
              <a:t>	ii) Children usually show theory of mind around the ages 4-5, but it </a:t>
            </a:r>
            <a:r>
              <a:rPr lang="en-US" altLang="en-US" sz="1200" dirty="0" err="1">
                <a:latin typeface="Arial" pitchFamily="34" charset="0"/>
                <a:ea typeface="ＭＳ Ｐゴシック" pitchFamily="34" charset="-128"/>
              </a:rPr>
              <a:t>doesn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occur overnight.</a:t>
            </a:r>
          </a:p>
          <a:p>
            <a:pPr defTabSz="457200">
              <a:lnSpc>
                <a:spcPct val="80000"/>
              </a:lnSpc>
            </a:pPr>
            <a:r>
              <a:rPr lang="en-US" altLang="en-US" sz="1200" dirty="0">
                <a:latin typeface="Arial" pitchFamily="34" charset="0"/>
                <a:ea typeface="ＭＳ Ｐゴシック" pitchFamily="34" charset="-128"/>
              </a:rPr>
              <a:t>		a) Older children may still have difficulty with perspective taking.</a:t>
            </a:r>
          </a:p>
          <a:p>
            <a:pPr defTabSz="457200">
              <a:lnSpc>
                <a:spcPct val="80000"/>
              </a:lnSpc>
            </a:pPr>
            <a:r>
              <a:rPr lang="en-US" altLang="en-US" sz="1200" dirty="0">
                <a:latin typeface="Arial" pitchFamily="34" charset="0"/>
                <a:ea typeface="ＭＳ Ｐゴシック" pitchFamily="34" charset="-128"/>
              </a:rPr>
              <a:t>		b) Such findings suggest that children move away from egocentric thought at an earlier age than once believed.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296123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 pioneer in the study of development across the lifespan, Erik Erikson, proposed a theory of development consisting of overlapping stages that extend</a:t>
            </a:r>
          </a:p>
          <a:p>
            <a:pPr defTabSz="457200"/>
            <a:r>
              <a:rPr lang="en-US" altLang="en-US" dirty="0">
                <a:latin typeface="Arial" pitchFamily="34" charset="0"/>
                <a:ea typeface="ＭＳ Ｐゴシック" pitchFamily="34" charset="-128"/>
              </a:rPr>
              <a:t>from infancy to old age. Erikson’s theory centered around the notion that at different ages, people face particular developmental </a:t>
            </a:r>
            <a:r>
              <a:rPr lang="en-US" altLang="en-US" i="1" dirty="0">
                <a:latin typeface="Arial" pitchFamily="34" charset="0"/>
                <a:ea typeface="ＭＳ Ｐゴシック" pitchFamily="34" charset="-128"/>
              </a:rPr>
              <a:t>crises</a:t>
            </a:r>
            <a:r>
              <a:rPr lang="en-US" altLang="en-US" dirty="0">
                <a:latin typeface="Arial" pitchFamily="34" charset="0"/>
                <a:ea typeface="ＭＳ Ｐゴシック" pitchFamily="34" charset="-128"/>
              </a:rPr>
              <a:t>, or </a:t>
            </a:r>
            <a:r>
              <a:rPr lang="en-US" altLang="en-US" i="1" dirty="0">
                <a:latin typeface="Arial" pitchFamily="34" charset="0"/>
                <a:ea typeface="ＭＳ Ｐゴシック" pitchFamily="34" charset="-128"/>
              </a:rPr>
              <a:t>challenges</a:t>
            </a:r>
            <a:r>
              <a:rPr lang="en-US" altLang="en-US" dirty="0">
                <a:latin typeface="Arial" pitchFamily="34" charset="0"/>
                <a:ea typeface="ＭＳ Ｐゴシック" pitchFamily="34" charset="-128"/>
              </a:rPr>
              <a:t>, based on emotional needs that are most relevant to them at that stage of life.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The first stage, </a:t>
            </a:r>
            <a:r>
              <a:rPr lang="en-US" altLang="en-US" b="1" dirty="0">
                <a:latin typeface="Arial" pitchFamily="34" charset="0"/>
                <a:ea typeface="ＭＳ Ｐゴシック" pitchFamily="34" charset="-128"/>
              </a:rPr>
              <a:t>trust versus mistrust </a:t>
            </a:r>
            <a:r>
              <a:rPr lang="en-US" altLang="en-US" dirty="0">
                <a:latin typeface="Arial" pitchFamily="34" charset="0"/>
                <a:ea typeface="ＭＳ Ｐゴシック" pitchFamily="34" charset="-128"/>
              </a:rPr>
              <a:t>(infancy), focuses on developing a basic sense of security, of feeling comfortable (or at least not terrified) in a strange and often indifferent world	</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a:t>
            </a:r>
            <a:r>
              <a:rPr lang="en-CA" altLang="en-US" dirty="0">
                <a:latin typeface="Arial" pitchFamily="34" charset="0"/>
                <a:ea typeface="ＭＳ Ｐゴシック" pitchFamily="34" charset="-128"/>
              </a:rPr>
              <a:t>In the second </a:t>
            </a:r>
            <a:r>
              <a:rPr lang="en-US" altLang="ja-JP" dirty="0">
                <a:latin typeface="Arial" pitchFamily="34" charset="0"/>
                <a:ea typeface="ＭＳ Ｐゴシック" pitchFamily="34" charset="-128"/>
              </a:rPr>
              <a:t>stage of </a:t>
            </a:r>
            <a:r>
              <a:rPr lang="en-US" altLang="ja-JP" b="1" dirty="0">
                <a:latin typeface="Arial" pitchFamily="34" charset="0"/>
                <a:ea typeface="ＭＳ Ｐゴシック" pitchFamily="34" charset="-128"/>
              </a:rPr>
              <a:t>autonomy versus shame </a:t>
            </a:r>
            <a:r>
              <a:rPr lang="en-US" altLang="ja-JP" dirty="0">
                <a:latin typeface="Arial" pitchFamily="34" charset="0"/>
                <a:ea typeface="ＭＳ Ｐゴシック" pitchFamily="34" charset="-128"/>
              </a:rPr>
              <a:t>(toddlerhood), the toddler discovers that she is a separate creature from others and from the environment; thus,</a:t>
            </a:r>
          </a:p>
          <a:p>
            <a:pPr defTabSz="457200"/>
            <a:r>
              <a:rPr lang="en-US" altLang="ja-JP" dirty="0">
                <a:latin typeface="Arial" pitchFamily="34" charset="0"/>
                <a:ea typeface="ＭＳ Ｐゴシック" pitchFamily="34" charset="-128"/>
              </a:rPr>
              <a:t>exploring her feelings of autonomy—exercising her will as an individual in the world—becomes very important.</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4) The third stage is one of </a:t>
            </a:r>
            <a:r>
              <a:rPr lang="en-US" altLang="en-US" b="1" dirty="0">
                <a:latin typeface="Arial" pitchFamily="34" charset="0"/>
                <a:ea typeface="ＭＳ Ｐゴシック" pitchFamily="34" charset="-128"/>
              </a:rPr>
              <a:t>initiative versus guilt </a:t>
            </a:r>
            <a:r>
              <a:rPr lang="en-US" altLang="en-US" dirty="0">
                <a:latin typeface="Arial" pitchFamily="34" charset="0"/>
                <a:ea typeface="ＭＳ Ｐゴシック" pitchFamily="34" charset="-128"/>
              </a:rPr>
              <a:t>(early childhood); the growing child learns to take responsibility for herself while feeling like she has the ability to influence parts of her physical and social world.</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5) In the fourth stage of </a:t>
            </a:r>
            <a:r>
              <a:rPr lang="en-US" altLang="en-US" b="1" dirty="0">
                <a:latin typeface="Arial" pitchFamily="34" charset="0"/>
                <a:ea typeface="ＭＳ Ｐゴシック" pitchFamily="34" charset="-128"/>
              </a:rPr>
              <a:t>industry versus inferiority </a:t>
            </a:r>
            <a:r>
              <a:rPr lang="en-US" altLang="en-US" dirty="0">
                <a:latin typeface="Arial" pitchFamily="34" charset="0"/>
                <a:ea typeface="ＭＳ Ｐゴシック" pitchFamily="34" charset="-128"/>
              </a:rPr>
              <a:t>(childhood), the child is focused on the tasks of life, particularly school and the various skill development activities</a:t>
            </a:r>
          </a:p>
          <a:p>
            <a:pPr defTabSz="457200"/>
            <a:r>
              <a:rPr lang="en-US" altLang="en-US" dirty="0">
                <a:latin typeface="Arial" pitchFamily="34" charset="0"/>
                <a:ea typeface="ＭＳ Ｐゴシック" pitchFamily="34" charset="-128"/>
              </a:rPr>
              <a:t>that take place for that big chunk of childhood.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3699040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100" b="1" dirty="0">
                <a:latin typeface="Arial" pitchFamily="34" charset="0"/>
                <a:ea typeface="ＭＳ Ｐゴシック" pitchFamily="34" charset="-128"/>
              </a:rPr>
              <a:t>Know</a:t>
            </a:r>
            <a:r>
              <a:rPr lang="en-US" altLang="en-US" sz="1100" dirty="0">
                <a:latin typeface="Arial" pitchFamily="34" charset="0"/>
                <a:ea typeface="ＭＳ Ｐゴシック" pitchFamily="34" charset="-128"/>
              </a:rPr>
              <a:t> the key terminology concerning adolescent development.</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See bold, italicized terms below.</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the different ways in which identity develops.</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A major challenge of adolescence is the formation of a personal identity, which involves exploration different values and </a:t>
            </a:r>
            <a:r>
              <a:rPr lang="en-US" altLang="en-US" sz="1100" dirty="0" err="1">
                <a:latin typeface="Arial" pitchFamily="34" charset="0"/>
                <a:ea typeface="ＭＳ Ｐゴシック" pitchFamily="34" charset="-128"/>
              </a:rPr>
              <a:t>behaviours</a:t>
            </a:r>
            <a:r>
              <a:rPr lang="en-US" altLang="en-US" sz="1100" dirty="0">
                <a:latin typeface="Arial" pitchFamily="34" charset="0"/>
                <a:ea typeface="ＭＳ Ｐゴシック" pitchFamily="34" charset="-128"/>
              </a:rPr>
              <a:t>, and seeking inclusion in different social groups. The eventual outcome, if navigated successfully, is a relatively stable and personally satisfying sense of self.</a:t>
            </a:r>
          </a:p>
          <a:p>
            <a:pPr>
              <a:lnSpc>
                <a:spcPct val="80000"/>
              </a:lnSpc>
            </a:pPr>
            <a:endParaRPr lang="en-US" altLang="en-US" sz="11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the central importance of relationships in adolescence.</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Teenagers undergo a general shift in their social attachments, as family becomes less central and friends and intimate relationships take on increased significance. The failure to establish a sense of belonging is an important precursor to dysfunctional </a:t>
            </a:r>
            <a:r>
              <a:rPr lang="en-US" altLang="en-US" sz="1100" dirty="0" err="1">
                <a:latin typeface="Arial" pitchFamily="34" charset="0"/>
                <a:ea typeface="ＭＳ Ｐゴシック" pitchFamily="34" charset="-128"/>
              </a:rPr>
              <a:t>behaviours</a:t>
            </a:r>
            <a:r>
              <a:rPr lang="en-US" altLang="en-US" sz="1100" dirty="0">
                <a:latin typeface="Arial" pitchFamily="34" charset="0"/>
                <a:ea typeface="ＭＳ Ｐゴシック" pitchFamily="34" charset="-128"/>
              </a:rPr>
              <a:t> and violence.</a:t>
            </a:r>
          </a:p>
          <a:p>
            <a:pPr>
              <a:lnSpc>
                <a:spcPct val="80000"/>
              </a:lnSpc>
            </a:pPr>
            <a:endParaRPr lang="en-US" altLang="en-US" sz="11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the functions of moral emotions.</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Contrary to theories of moral reasoning, recent research on moral emotions, such as disgust, suggests that these feelings are what leads to moral </a:t>
            </a:r>
            <a:r>
              <a:rPr lang="en-US" altLang="en-US" sz="1100" dirty="0" err="1">
                <a:latin typeface="Arial" pitchFamily="34" charset="0"/>
                <a:ea typeface="ＭＳ Ｐゴシック" pitchFamily="34" charset="-128"/>
              </a:rPr>
              <a:t>behaviour</a:t>
            </a:r>
            <a:r>
              <a:rPr lang="en-US" altLang="en-US" sz="1100" dirty="0">
                <a:latin typeface="Arial" pitchFamily="34" charset="0"/>
                <a:ea typeface="ＭＳ Ｐゴシック" pitchFamily="34" charset="-128"/>
              </a:rPr>
              <a:t>, and reasoning generally follows as a way of justifying the </a:t>
            </a:r>
            <a:r>
              <a:rPr lang="en-US" altLang="en-US" sz="1100" dirty="0" err="1">
                <a:latin typeface="Arial" pitchFamily="34" charset="0"/>
                <a:ea typeface="ＭＳ Ｐゴシック" pitchFamily="34" charset="-128"/>
              </a:rPr>
              <a:t>behaviour</a:t>
            </a:r>
            <a:r>
              <a:rPr lang="en-US" altLang="en-US" sz="1100" dirty="0">
                <a:latin typeface="Arial" pitchFamily="34" charset="0"/>
                <a:ea typeface="ＭＳ Ｐゴシック" pitchFamily="34" charset="-128"/>
              </a:rPr>
              <a:t> to oneself. </a:t>
            </a: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Apply</a:t>
            </a:r>
            <a:r>
              <a:rPr lang="en-US" altLang="en-US" sz="1100" dirty="0">
                <a:latin typeface="Arial" pitchFamily="34" charset="0"/>
                <a:ea typeface="ＭＳ Ｐゴシック" pitchFamily="34" charset="-128"/>
              </a:rPr>
              <a:t> your understanding of the categories of moral reasoning.</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Students should be able to identify categories of moral reasoning (preconventional, conventional, or postconventional) in responses to moral dilemmas.</a:t>
            </a:r>
            <a:endParaRPr lang="en-US" altLang="en-US"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Analyze</a:t>
            </a:r>
            <a:r>
              <a:rPr lang="en-US" altLang="en-US" sz="1100" dirty="0">
                <a:latin typeface="Arial" pitchFamily="34" charset="0"/>
                <a:ea typeface="ＭＳ Ｐゴシック" pitchFamily="34" charset="-128"/>
              </a:rPr>
              <a:t> the relationship between brain development and adolescent judgment and risk taking.</a:t>
            </a:r>
            <a:endParaRPr lang="en-US" altLang="en-US"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Problems with judgment may involve a region of the brain called the prefrontal cortex, which is involved in planning, reasoning, and emotion and impulse control. This region of the brain continues to change, via myelination and synaptic pruning, during adolescence. The underdeveloped state of this structure may account for the problems with decision making and impulse control observed during adolescence. Nevertheless, this factor by itself does not explain such problems, as adolescents who may avoid risk and make prudent decisions also have cortical areas that are not yet fully mature.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59358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subfield of developmental psychology is essential because we do not enter the world as adults.</a:t>
            </a:r>
          </a:p>
          <a:p>
            <a:pPr defTabSz="457200">
              <a:lnSpc>
                <a:spcPct val="8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Also, much of what occurs through early development influences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throughout the lifespan.</a:t>
            </a:r>
          </a:p>
          <a:p>
            <a:pPr defTabSz="457200">
              <a:lnSpc>
                <a:spcPct val="80000"/>
              </a:lnSpc>
            </a:pPr>
            <a:r>
              <a:rPr lang="en-US" altLang="en-US" dirty="0">
                <a:latin typeface="Arial" pitchFamily="34" charset="0"/>
                <a:ea typeface="ＭＳ Ｐゴシック" pitchFamily="34" charset="-128"/>
              </a:rPr>
              <a:t> </a:t>
            </a:r>
          </a:p>
          <a:p>
            <a:pPr defTabSz="457200">
              <a:lnSpc>
                <a:spcPct val="8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Developmental psychology (p. 362)</a:t>
            </a:r>
            <a:r>
              <a:rPr lang="en-US" altLang="en-US" i="1" dirty="0">
                <a:latin typeface="Arial" pitchFamily="34" charset="0"/>
                <a:ea typeface="ＭＳ Ｐゴシック" pitchFamily="34" charset="-128"/>
              </a:rPr>
              <a:t> is the study of human physical, cognitive, social, and </a:t>
            </a:r>
            <a:r>
              <a:rPr lang="en-US" altLang="en-US" i="1" dirty="0" err="1">
                <a:latin typeface="Arial" pitchFamily="34" charset="0"/>
                <a:ea typeface="ＭＳ Ｐゴシック" pitchFamily="34" charset="-128"/>
              </a:rPr>
              <a:t>behavioural</a:t>
            </a:r>
            <a:r>
              <a:rPr lang="en-US" altLang="en-US" i="1" dirty="0">
                <a:latin typeface="Arial" pitchFamily="34" charset="0"/>
                <a:ea typeface="ＭＳ Ｐゴシック" pitchFamily="34" charset="-128"/>
              </a:rPr>
              <a:t> characteristics across the lifespan</a:t>
            </a:r>
            <a:r>
              <a:rPr lang="en-US" altLang="en-US" dirty="0">
                <a:latin typeface="Arial" pitchFamily="34" charset="0"/>
                <a:ea typeface="ＭＳ Ｐゴシック" pitchFamily="34" charset="-128"/>
              </a:rPr>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5155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1) </a:t>
            </a:r>
            <a:r>
              <a:rPr lang="en-US" altLang="en-US" sz="1200" b="0" i="0" dirty="0">
                <a:latin typeface="Arial" pitchFamily="34" charset="0"/>
                <a:ea typeface="ＭＳ Ｐゴシック" pitchFamily="34" charset="-128"/>
              </a:rPr>
              <a:t>Puberty marks the physical transition from childhood to adolescence, culminating in reproductive maturity.</a:t>
            </a:r>
          </a:p>
          <a:p>
            <a:pPr defTabSz="457200">
              <a:lnSpc>
                <a:spcPct val="80000"/>
              </a:lnSpc>
            </a:pPr>
            <a:r>
              <a:rPr lang="en-US" altLang="en-US" sz="1200" b="0" i="0" dirty="0">
                <a:latin typeface="Arial" pitchFamily="34" charset="0"/>
                <a:ea typeface="ＭＳ Ｐゴシック" pitchFamily="34" charset="-128"/>
              </a:rPr>
              <a:t>	</a:t>
            </a:r>
            <a:r>
              <a:rPr lang="en-US" altLang="en-US" sz="1200" b="0" i="0" dirty="0" err="1">
                <a:latin typeface="Arial" pitchFamily="34" charset="0"/>
                <a:ea typeface="ＭＳ Ｐゴシック" pitchFamily="34" charset="-128"/>
              </a:rPr>
              <a:t>i</a:t>
            </a:r>
            <a:r>
              <a:rPr lang="en-US" altLang="en-US" sz="1200" b="0" i="0" dirty="0">
                <a:latin typeface="Arial" pitchFamily="34" charset="0"/>
                <a:ea typeface="ＭＳ Ｐゴシック" pitchFamily="34" charset="-128"/>
              </a:rPr>
              <a:t>) Pu</a:t>
            </a:r>
            <a:r>
              <a:rPr lang="en-US" altLang="en-US" sz="1200" dirty="0">
                <a:latin typeface="Arial" pitchFamily="34" charset="0"/>
                <a:ea typeface="ＭＳ Ｐゴシック" pitchFamily="34" charset="-128"/>
              </a:rPr>
              <a:t>berty begins at approximately age 11 in girls and age 13 in boys, although there is wide variation.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The changes that occur during puberty are primarily caused by hormonal activity.</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Physical growth is stimulated by the pituitary gland.</a:t>
            </a:r>
          </a:p>
          <a:p>
            <a:pPr defTabSz="457200">
              <a:lnSpc>
                <a:spcPct val="80000"/>
              </a:lnSpc>
            </a:pPr>
            <a:r>
              <a:rPr lang="en-US" altLang="en-US" sz="1200" dirty="0">
                <a:latin typeface="Arial" pitchFamily="34" charset="0"/>
                <a:ea typeface="ＭＳ Ｐゴシック" pitchFamily="34" charset="-128"/>
              </a:rPr>
              <a:t>	ii) The nervous and reproductive systems interact to cause further physical changes to reproductive anatomy.</a:t>
            </a:r>
          </a:p>
          <a:p>
            <a:pPr defTabSz="457200"/>
            <a:r>
              <a:rPr lang="en-US" altLang="en-US" sz="1200" dirty="0">
                <a:latin typeface="Arial" pitchFamily="34" charset="0"/>
                <a:ea typeface="ＭＳ Ｐゴシック" pitchFamily="34" charset="-128"/>
              </a:rPr>
              <a:t>	iii) They hypothalamus begins stimulating the release of hormones such as testosterone and estrogen, both of which contribute to the development of sex characteristics (Figure 10.14).</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Primary sex traits (p. 390) </a:t>
            </a:r>
            <a:r>
              <a:rPr lang="en-US" altLang="en-US" sz="1200" i="1" dirty="0">
                <a:latin typeface="Arial" pitchFamily="34" charset="0"/>
                <a:ea typeface="ＭＳ Ｐゴシック" pitchFamily="34" charset="-128"/>
              </a:rPr>
              <a:t>are changes in the body that are part of reproduction </a:t>
            </a:r>
            <a:r>
              <a:rPr lang="en-US" altLang="en-US" i="1" dirty="0">
                <a:latin typeface="Arial" pitchFamily="34" charset="0"/>
                <a:ea typeface="ＭＳ Ｐゴシック" pitchFamily="34" charset="-128"/>
              </a:rPr>
              <a:t>(e.g., enlargement of the genitals, ability to</a:t>
            </a:r>
          </a:p>
          <a:p>
            <a:pPr defTabSz="457200"/>
            <a:r>
              <a:rPr lang="en-US" altLang="en-US" i="1" dirty="0">
                <a:latin typeface="Arial" pitchFamily="34" charset="0"/>
                <a:ea typeface="ＭＳ Ｐゴシック" pitchFamily="34" charset="-128"/>
              </a:rPr>
              <a:t>	ejaculate, the onset of menstruation)</a:t>
            </a:r>
            <a:r>
              <a:rPr lang="en-US" altLang="en-US" sz="1200" i="1"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Secondary sex traits (p. 390)</a:t>
            </a:r>
            <a:r>
              <a:rPr lang="en-US" altLang="en-US" sz="1200" i="1" dirty="0">
                <a:latin typeface="Arial" pitchFamily="34" charset="0"/>
                <a:ea typeface="ＭＳ Ｐゴシック" pitchFamily="34" charset="-128"/>
              </a:rPr>
              <a:t> are changes in the body that are not part of reproduction (e.g. the growth of pubic hair, increased breast size in females,</a:t>
            </a:r>
          </a:p>
          <a:p>
            <a:pPr defTabSz="457200">
              <a:lnSpc>
                <a:spcPct val="80000"/>
              </a:lnSpc>
            </a:pPr>
            <a:r>
              <a:rPr lang="en-US" altLang="en-US" sz="1200" i="1" dirty="0">
                <a:latin typeface="Arial" pitchFamily="34" charset="0"/>
                <a:ea typeface="ＭＳ Ｐゴシック" pitchFamily="34" charset="-128"/>
              </a:rPr>
              <a:t>	and increased muscle mass in males)</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3) Sexual maturity is also marked by menarche is females and </a:t>
            </a:r>
            <a:r>
              <a:rPr lang="en-US" altLang="en-US" sz="1200" dirty="0" err="1">
                <a:latin typeface="Arial" pitchFamily="34" charset="0"/>
                <a:ea typeface="ＭＳ Ｐゴシック" pitchFamily="34" charset="-128"/>
              </a:rPr>
              <a:t>spermarche</a:t>
            </a:r>
            <a:r>
              <a:rPr lang="en-US" altLang="en-US" sz="1200" dirty="0">
                <a:latin typeface="Arial" pitchFamily="34" charset="0"/>
                <a:ea typeface="ＭＳ Ｐゴシック" pitchFamily="34" charset="-128"/>
              </a:rPr>
              <a:t> in males.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Menarche (p. 390)</a:t>
            </a:r>
            <a:r>
              <a:rPr lang="en-US" altLang="en-US" sz="1200" i="1" dirty="0">
                <a:latin typeface="Arial" pitchFamily="34" charset="0"/>
                <a:ea typeface="ＭＳ Ｐゴシック" pitchFamily="34" charset="-128"/>
              </a:rPr>
              <a:t> the onset of menstruation.</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Menarche usually occurs around age 12, but the timing is influenced by physiological and environmental factors (e.g., nutrition, genetics, physical activity levels, and illness).	</a:t>
            </a:r>
          </a:p>
          <a:p>
            <a:pPr defTabSz="457200">
              <a:lnSpc>
                <a:spcPct val="80000"/>
              </a:lnSpc>
            </a:pPr>
            <a:r>
              <a:rPr lang="en-US" altLang="en-US" sz="1200" dirty="0">
                <a:latin typeface="Arial" pitchFamily="34" charset="0"/>
                <a:ea typeface="ＭＳ Ｐゴシック" pitchFamily="34" charset="-128"/>
              </a:rPr>
              <a:t>		a) The absence of a father or presence of a stepfather during development is associated with early onset of menarche.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err="1">
                <a:latin typeface="Arial" pitchFamily="34" charset="0"/>
                <a:ea typeface="ＭＳ Ｐゴシック" pitchFamily="34" charset="-128"/>
              </a:rPr>
              <a:t>Spermarche</a:t>
            </a:r>
            <a:r>
              <a:rPr lang="en-US" altLang="en-US" sz="1200" b="1" i="1" dirty="0">
                <a:latin typeface="Arial" pitchFamily="34" charset="0"/>
                <a:ea typeface="ＭＳ Ｐゴシック" pitchFamily="34" charset="-128"/>
              </a:rPr>
              <a:t> (p. 391)</a:t>
            </a:r>
            <a:r>
              <a:rPr lang="en-US" altLang="en-US" sz="1200" i="1" dirty="0">
                <a:latin typeface="Arial" pitchFamily="34" charset="0"/>
                <a:ea typeface="ＭＳ Ｐゴシック" pitchFamily="34" charset="-128"/>
              </a:rPr>
              <a:t> first ejaculation of sperm.</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a:t>
            </a:r>
            <a:r>
              <a:rPr lang="en-US" altLang="en-US" sz="1200" dirty="0" err="1">
                <a:latin typeface="Arial" pitchFamily="34" charset="0"/>
                <a:ea typeface="ＭＳ Ｐゴシック" pitchFamily="34" charset="-128"/>
              </a:rPr>
              <a:t>Spermarche</a:t>
            </a:r>
            <a:r>
              <a:rPr lang="en-US" altLang="en-US" sz="1200" dirty="0">
                <a:latin typeface="Arial" pitchFamily="34" charset="0"/>
                <a:ea typeface="ＭＳ Ｐゴシック" pitchFamily="34" charset="-128"/>
              </a:rPr>
              <a:t> usually happens around 14 years of age as a nocturnal emission (wet dream).</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Girls who reach puberty early tend to have more emotional difficulty with the experience than do boys.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Acquiring masculine traits at an early age is regarded positively by the individual and his peers.</a:t>
            </a:r>
          </a:p>
          <a:p>
            <a:pPr defTabSz="457200">
              <a:lnSpc>
                <a:spcPct val="80000"/>
              </a:lnSpc>
            </a:pPr>
            <a:r>
              <a:rPr lang="en-US" altLang="en-US" sz="1200" dirty="0">
                <a:latin typeface="Arial" pitchFamily="34" charset="0"/>
                <a:ea typeface="ＭＳ Ｐゴシック" pitchFamily="34" charset="-128"/>
              </a:rPr>
              <a:t>	ii) Early developers have a greater risk of drug and alcohol abuse and unwanted pregnancies.</a:t>
            </a:r>
          </a:p>
          <a:p>
            <a:pPr defTabSz="457200">
              <a:lnSpc>
                <a:spcPct val="80000"/>
              </a:lnSpc>
            </a:pPr>
            <a:endParaRPr lang="en-US" sz="1200"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figure shows the following notes pointing to the various parts of the male and female bodies.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Male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Forehead: Acne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Cheeks: Beard</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Throat: Voice change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Arm pit and chest: Underarm hair, chest hair, muscle development</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Pubic area: Pubic hair</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Penis: Enlargement of penis, scrotum, testes; Ejaculation</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Female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Forehead: Acne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Armpit: Underarm hair</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Chest: Breast development</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Hips: Rounded body contours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Pubic area: Pubic hair</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Vagina: Enlargement of uterus, clitoris, labia; Menstruation</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3326706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itchFamily="34" charset="0"/>
                <a:ea typeface="ＭＳ Ｐゴシック" pitchFamily="34" charset="-128"/>
              </a:rPr>
              <a:t>1) Adolescents are prone to experiencing particularly </a:t>
            </a:r>
            <a:r>
              <a:rPr lang="en-US" altLang="en-US" b="1" dirty="0">
                <a:latin typeface="Arial" pitchFamily="34" charset="0"/>
                <a:ea typeface="ＭＳ Ｐゴシック" pitchFamily="34" charset="-128"/>
              </a:rPr>
              <a:t>intense and volatile emotions</a:t>
            </a:r>
            <a:r>
              <a:rPr lang="en-US" altLang="en-US" dirty="0">
                <a:latin typeface="Arial" pitchFamily="34" charset="0"/>
                <a:ea typeface="ＭＳ Ｐゴシック" pitchFamily="34" charset="-128"/>
              </a:rPr>
              <a:t>, including heightened feelings of anxiety and depression. Learning how to regulate their emotions effectively is of critical importance.</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One of the most flexible and powerful strategies for dealing with emotions is </a:t>
            </a:r>
            <a:r>
              <a:rPr lang="en-US" altLang="en-US" b="1" dirty="0">
                <a:latin typeface="Arial" pitchFamily="34" charset="0"/>
                <a:ea typeface="ＭＳ Ｐゴシック" pitchFamily="34" charset="-128"/>
              </a:rPr>
              <a:t>cognitive reframing</a:t>
            </a:r>
            <a:r>
              <a:rPr lang="en-US" altLang="en-US" dirty="0">
                <a:latin typeface="Arial" pitchFamily="34" charset="0"/>
                <a:ea typeface="ＭＳ Ｐゴシック" pitchFamily="34" charset="-128"/>
              </a:rPr>
              <a:t>, whereby we learn to look at our experience through a different ‘frame.’ For example, failure can be reframed as an opportunity to learn, and a threatening experience as a challenge to be overcome. </a:t>
            </a:r>
          </a:p>
          <a:p>
            <a:endParaRPr lang="en-US" altLang="en-US" dirty="0">
              <a:latin typeface="Arial" pitchFamily="34" charset="0"/>
              <a:ea typeface="ＭＳ Ｐゴシック" pitchFamily="34" charset="-128"/>
            </a:endParaRPr>
          </a:p>
          <a:p>
            <a:r>
              <a:rPr lang="en-US" altLang="en-US" dirty="0">
                <a:latin typeface="Arial" pitchFamily="34" charset="0"/>
                <a:ea typeface="ＭＳ Ｐゴシック" pitchFamily="34" charset="-128"/>
              </a:rPr>
              <a:t>2) The ability to reframe is critical to one of the most important skills adolescents need to hone as they move into adulthood:</a:t>
            </a:r>
          </a:p>
          <a:p>
            <a:pPr>
              <a:lnSpc>
                <a:spcPct val="80000"/>
              </a:lnSpc>
            </a:pPr>
            <a:r>
              <a:rPr lang="en-US" altLang="en-US" dirty="0">
                <a:latin typeface="Arial" pitchFamily="34" charset="0"/>
                <a:ea typeface="ＭＳ Ｐゴシック" pitchFamily="34" charset="-128"/>
              </a:rPr>
              <a:t> </a:t>
            </a:r>
          </a:p>
          <a:p>
            <a:pPr>
              <a:lnSpc>
                <a:spcPct val="80000"/>
              </a:lnSpc>
            </a:pPr>
            <a:r>
              <a:rPr lang="en-US" altLang="en-US" i="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Ability to delay gratification (p. 392)</a:t>
            </a:r>
            <a:r>
              <a:rPr lang="en-US" altLang="en-US" i="1" dirty="0">
                <a:latin typeface="Arial" pitchFamily="34" charset="0"/>
                <a:ea typeface="ＭＳ Ｐゴシック" pitchFamily="34" charset="-128"/>
              </a:rPr>
              <a:t>, putting off immediate temptations in order to focus on longer-term goals.</a:t>
            </a:r>
            <a:endParaRPr lang="en-US" i="1"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2672882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What do we know about adolescence and decision making?</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 recent years, psychologists and neuroscientists have implicated ongoing changes (e.g., myelination and pruning; Modules 10.1 and 10.2) in the prefrontal cortex as </a:t>
            </a:r>
          </a:p>
          <a:p>
            <a:pPr defTabSz="457200"/>
            <a:r>
              <a:rPr lang="en-US" altLang="en-US" dirty="0">
                <a:latin typeface="Arial" pitchFamily="34" charset="0"/>
                <a:ea typeface="ＭＳ Ｐゴシック" pitchFamily="34" charset="-128"/>
              </a:rPr>
              <a:t>	the basis of some of the </a:t>
            </a:r>
            <a:r>
              <a:rPr lang="en-US" altLang="en-US" dirty="0" err="1">
                <a:latin typeface="Arial" pitchFamily="34" charset="0"/>
                <a:ea typeface="ＭＳ Ｐゴシック" pitchFamily="34" charset="-128"/>
              </a:rPr>
              <a:t>behavioural</a:t>
            </a:r>
            <a:r>
              <a:rPr lang="en-US" altLang="en-US" dirty="0">
                <a:latin typeface="Arial" pitchFamily="34" charset="0"/>
                <a:ea typeface="ＭＳ Ｐゴシック" pitchFamily="34" charset="-128"/>
              </a:rPr>
              <a:t> issues that seem common to members of this age group.</a:t>
            </a:r>
          </a:p>
          <a:p>
            <a:pPr defTabSz="457200"/>
            <a:r>
              <a:rPr lang="en-US" altLang="en-US" dirty="0">
                <a:latin typeface="Arial" pitchFamily="34" charset="0"/>
                <a:ea typeface="ＭＳ Ｐゴシック" pitchFamily="34" charset="-128"/>
              </a:rPr>
              <a:t>		a) The prefrontal cortex is involved in impulse control, regulates mood, and facilitates planning, organizing, and reasoning.</a:t>
            </a:r>
          </a:p>
          <a:p>
            <a:pPr defTabSz="457200"/>
            <a:r>
              <a:rPr lang="en-US" altLang="en-US" dirty="0">
                <a:latin typeface="Arial" pitchFamily="34" charset="0"/>
                <a:ea typeface="ＭＳ Ｐゴシック" pitchFamily="34" charset="-128"/>
              </a:rPr>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3182843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How can science test the link between brain function and decision making in adolescents?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One study examined how actual brain activity is affected in adolescents who make risky decisions.</a:t>
            </a:r>
          </a:p>
          <a:p>
            <a:pPr defTabSz="457200"/>
            <a:r>
              <a:rPr lang="en-US" altLang="en-US" dirty="0">
                <a:latin typeface="Arial" pitchFamily="34" charset="0"/>
                <a:ea typeface="ＭＳ Ｐゴシック" pitchFamily="34" charset="-128"/>
              </a:rPr>
              <a:t>		a) Brain scans were taken of adolescents while they played a </a:t>
            </a:r>
            <a:r>
              <a:rPr lang="en-CA" altLang="en-US" dirty="0">
                <a:latin typeface="Arial" pitchFamily="34" charset="0"/>
                <a:ea typeface="ＭＳ Ｐゴシック" pitchFamily="34" charset="-128"/>
              </a:rPr>
              <a:t>betting</a:t>
            </a:r>
            <a:r>
              <a:rPr lang="en-US" altLang="ja-JP" dirty="0">
                <a:latin typeface="Arial" pitchFamily="34" charset="0"/>
                <a:ea typeface="ＭＳ Ｐゴシック" pitchFamily="34" charset="-128"/>
              </a:rPr>
              <a:t> game.</a:t>
            </a:r>
          </a:p>
          <a:p>
            <a:pPr defTabSz="457200"/>
            <a:r>
              <a:rPr lang="en-US" altLang="en-US" dirty="0">
                <a:latin typeface="Arial" pitchFamily="34" charset="0"/>
                <a:ea typeface="ＭＳ Ｐゴシック" pitchFamily="34" charset="-128"/>
              </a:rPr>
              <a:t>		b) They could choose between a risky option of betting $6 on stopping at a target with a 25% chance of hitting or a less risky option of betting $1 that the wheel would stop at a target that had a 50% chance of hitting.</a:t>
            </a:r>
          </a:p>
          <a:p>
            <a:pPr defTabSz="457200"/>
            <a:r>
              <a:rPr lang="en-US" altLang="en-US" dirty="0">
                <a:latin typeface="Arial" pitchFamily="34" charset="0"/>
                <a:ea typeface="ＭＳ Ｐゴシック" pitchFamily="34" charset="-128"/>
              </a:rPr>
              <a:t>		c) Those who chose the riskier option had less brain activity in their prefrontal cortex (Figure 10.15).</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2402891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explanation for risky decision making?</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still-developing prefrontal cortex of adolescents offers a plausible scientific explanation for why they are prone to risk taking and poor decision making.</a:t>
            </a:r>
          </a:p>
          <a:p>
            <a:pPr defTabSz="457200"/>
            <a:r>
              <a:rPr lang="en-US" altLang="en-US" dirty="0">
                <a:latin typeface="Arial" pitchFamily="34" charset="0"/>
                <a:ea typeface="ＭＳ Ｐゴシック" pitchFamily="34" charset="-128"/>
              </a:rPr>
              <a:t>		a) However, they are still capable of making good decisions and accepting blame and taking credit where it is due.</a:t>
            </a:r>
          </a:p>
          <a:p>
            <a:pPr defTabSz="457200"/>
            <a:r>
              <a:rPr lang="en-US" altLang="en-US" dirty="0">
                <a:latin typeface="Arial" pitchFamily="34" charset="0"/>
                <a:ea typeface="ＭＳ Ｐゴシック" pitchFamily="34" charset="-128"/>
              </a:rPr>
              <a:t>	ii) Temperament and personality characteristics are also involved in risk taking and decision making, which vary from person to person, regardless of age.</a:t>
            </a:r>
          </a:p>
          <a:p>
            <a:pPr defTabSz="457200"/>
            <a:r>
              <a:rPr lang="en-US" altLang="en-US" dirty="0">
                <a:latin typeface="Arial" pitchFamily="34" charset="0"/>
                <a:ea typeface="ＭＳ Ｐゴシック" pitchFamily="34" charset="-128"/>
              </a:rPr>
              <a:t>	iii) Situational factors also play a role in whether adolescents take risks (Figure 10.16).</a:t>
            </a:r>
          </a:p>
          <a:p>
            <a:pPr defTabSz="457200"/>
            <a:r>
              <a:rPr lang="en-US" altLang="en-US" dirty="0">
                <a:latin typeface="Arial" pitchFamily="34" charset="0"/>
                <a:ea typeface="ＭＳ Ｐゴシック" pitchFamily="34" charset="-128"/>
              </a:rPr>
              <a:t>		a) For example, teenagers are more likely to take risks in the presence of peers.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Scholars, parents, and insurance companies regard adolescent risk-taking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as a major public health problem.</a:t>
            </a:r>
          </a:p>
          <a:p>
            <a:pPr defTabSz="457200"/>
            <a:r>
              <a:rPr lang="en-US" altLang="en-US" dirty="0">
                <a:latin typeface="Arial" pitchFamily="34" charset="0"/>
                <a:ea typeface="ＭＳ Ｐゴシック" pitchFamily="34" charset="-128"/>
              </a:rPr>
              <a:t>	ii) Countless hours and public funds have been devoted to implementing programs aimed at steering adolescents toward making better decisions, such as avoiding unprotected sex, smoking, alcohol, and drug use.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2304516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this explanation for risky decision making?</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still-developing prefrontal cortex of adolescents offers a plausible scientific explanation for why they are prone to risk taking and poor decision making.</a:t>
            </a:r>
          </a:p>
          <a:p>
            <a:pPr defTabSz="457200"/>
            <a:r>
              <a:rPr lang="en-US" altLang="en-US" dirty="0">
                <a:latin typeface="Arial" pitchFamily="34" charset="0"/>
                <a:ea typeface="ＭＳ Ｐゴシック" pitchFamily="34" charset="-128"/>
              </a:rPr>
              <a:t>		a) However, they are still capable of making good decisions and accepting blame and taking credit where it is due.</a:t>
            </a:r>
          </a:p>
          <a:p>
            <a:pPr defTabSz="457200"/>
            <a:r>
              <a:rPr lang="en-US" altLang="en-US" dirty="0">
                <a:latin typeface="Arial" pitchFamily="34" charset="0"/>
                <a:ea typeface="ＭＳ Ｐゴシック" pitchFamily="34" charset="-128"/>
              </a:rPr>
              <a:t>	ii) Temperament and personality characteristics are also involved in risk taking and decision making, which vary from person to person, regardless of age.</a:t>
            </a:r>
          </a:p>
          <a:p>
            <a:pPr defTabSz="457200"/>
            <a:r>
              <a:rPr lang="en-US" altLang="en-US" dirty="0">
                <a:latin typeface="Arial" pitchFamily="34" charset="0"/>
                <a:ea typeface="ＭＳ Ｐゴシック" pitchFamily="34" charset="-128"/>
              </a:rPr>
              <a:t>	iii) Situational factors also play a role in whether adolescents take risks (Figure 10.16).</a:t>
            </a:r>
          </a:p>
          <a:p>
            <a:pPr defTabSz="457200"/>
            <a:r>
              <a:rPr lang="en-US" altLang="en-US" dirty="0">
                <a:latin typeface="Arial" pitchFamily="34" charset="0"/>
                <a:ea typeface="ＭＳ Ｐゴシック" pitchFamily="34" charset="-128"/>
              </a:rPr>
              <a:t>		a) For example, teenagers are more likely to take risks in the presence of peers.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Scholars, parents, and insurance companies regard adolescent risk-taking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as a major public health problem.</a:t>
            </a:r>
          </a:p>
          <a:p>
            <a:pPr defTabSz="457200"/>
            <a:r>
              <a:rPr lang="en-US" altLang="en-US" dirty="0">
                <a:latin typeface="Arial" pitchFamily="34" charset="0"/>
                <a:ea typeface="ＭＳ Ｐゴシック" pitchFamily="34" charset="-128"/>
              </a:rPr>
              <a:t>	ii) Countless hours and public funds have been devoted to implementing programs aimed at steering adolescents toward making better decisions, such as avoiding unprotected sex, smoking, alcohol, and drug use.</a:t>
            </a:r>
          </a:p>
          <a:p>
            <a:pPr defTabSz="457200"/>
            <a:endParaRPr lang="en-US"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approximate number of crashes in the two scenarios is as follows.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150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Alone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Adolescents: 1.3</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Young adults: 1.4</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Adults: 1.2</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150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With friends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Adolescents: 3.0</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Young adults: 2.0</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150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Adults: 1.3</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2434537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Cognitive abilities approach their peak between the onset of adolescence and young adulthood.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Youths of this age begin thinking abstractly about things not present and about scenarios that are impossible or hypothetical.</a:t>
            </a:r>
          </a:p>
          <a:p>
            <a:pPr defTabSz="457200"/>
            <a:r>
              <a:rPr lang="en-US" altLang="en-US" dirty="0">
                <a:latin typeface="Arial" pitchFamily="34" charset="0"/>
                <a:ea typeface="ＭＳ Ｐゴシック" pitchFamily="34" charset="-128"/>
              </a:rPr>
              <a:t>		a) This is a major advance from concrete thinking of late childhood.</a:t>
            </a:r>
          </a:p>
          <a:p>
            <a:pPr defTabSz="457200"/>
            <a:r>
              <a:rPr lang="en-US" altLang="en-US" dirty="0">
                <a:latin typeface="Arial" pitchFamily="34" charset="0"/>
                <a:ea typeface="ＭＳ Ｐゴシック" pitchFamily="34" charset="-128"/>
              </a:rPr>
              <a:t>	ii) Adolescents also develop the ability and capacity to think scientifically and view problems from multiple perspectives.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1041350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Children begin to learn right and wrong by observing which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are punished or rewarded.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Adolescents come to understand that there can be a lot of space between these two alternatives.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Studying moral development traditionally involves posing a dilemma to people of different ages and examining the details of their responses.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a:t>
            </a:r>
          </a:p>
          <a:p>
            <a:pPr defTabSz="457200">
              <a:lnSpc>
                <a:spcPct val="80000"/>
              </a:lnSpc>
            </a:pP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A trolley is hurtling down the tracks toward a group of</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five unsuspecting people. You are standing next to a lever</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that, if pulled, would direct the trolley onto another track,</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thereby saving the five individuals. However, on the second</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track stands a single, unsuspecting person, who would be</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struck by the diverted trolley.</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ii) It is not so much your choice, but </a:t>
            </a:r>
            <a:r>
              <a:rPr lang="en-US" altLang="en-US" sz="1200" i="1" dirty="0">
                <a:latin typeface="Arial" pitchFamily="34" charset="0"/>
                <a:ea typeface="ＭＳ Ｐゴシック" pitchFamily="34" charset="-128"/>
              </a:rPr>
              <a:t>how</a:t>
            </a:r>
            <a:r>
              <a:rPr lang="en-US" altLang="en-US" sz="1200" dirty="0">
                <a:latin typeface="Arial" pitchFamily="34" charset="0"/>
                <a:ea typeface="ＭＳ Ｐゴシック" pitchFamily="34" charset="-128"/>
              </a:rPr>
              <a:t> and </a:t>
            </a:r>
            <a:r>
              <a:rPr lang="en-US" altLang="en-US" sz="1200" i="1" dirty="0">
                <a:latin typeface="Arial" pitchFamily="34" charset="0"/>
                <a:ea typeface="ＭＳ Ｐゴシック" pitchFamily="34" charset="-128"/>
              </a:rPr>
              <a:t>why</a:t>
            </a:r>
            <a:r>
              <a:rPr lang="en-US" altLang="en-US" sz="1200" dirty="0">
                <a:latin typeface="Arial" pitchFamily="34" charset="0"/>
                <a:ea typeface="ＭＳ Ｐゴシック" pitchFamily="34" charset="-128"/>
              </a:rPr>
              <a:t> you made your choice that is of great interests to psychologists.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Lawrence Kohlberg identified three stages of moral reasoning (Table 10.5).</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An adult and child both might chose to flip the switch, but for completely different reasons.</a:t>
            </a:r>
          </a:p>
          <a:p>
            <a:pPr defTabSz="457200">
              <a:lnSpc>
                <a:spcPct val="80000"/>
              </a:lnSpc>
            </a:pPr>
            <a:r>
              <a:rPr lang="en-US" altLang="en-US" sz="1200" dirty="0">
                <a:latin typeface="Arial" pitchFamily="34" charset="0"/>
                <a:ea typeface="ＭＳ Ｐゴシック" pitchFamily="34" charset="-128"/>
              </a:rPr>
              <a:t>	ii) However, Kohlberg</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research is limited in that he only examined males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moral reasoning.</a:t>
            </a:r>
          </a:p>
          <a:p>
            <a:pPr defTabSz="457200">
              <a:lnSpc>
                <a:spcPct val="80000"/>
              </a:lnSpc>
            </a:pPr>
            <a:r>
              <a:rPr lang="en-US" altLang="en-US" sz="1200" dirty="0">
                <a:latin typeface="Arial" pitchFamily="34" charset="0"/>
                <a:ea typeface="ＭＳ Ｐゴシック" pitchFamily="34" charset="-128"/>
              </a:rPr>
              <a:t>	iii) In addition, many everyday dilemmas are based on emotional reactions versus logical problem solving.</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4) It appears that girls reason differently about moral dilemmas than boys do.</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Females appear to base moral decisions more on caring relationships and less on justice and abstract principles that Kohlberg emphasized.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108216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Children begin to learn right and wrong by observing which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are punished or rewarded.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Adolescents come to understand that there can be a lot of space between these two alternatives.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Studying moral development traditionally involves posing a dilemma to people of different ages and examining the details of their responses.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a:t>
            </a:r>
          </a:p>
          <a:p>
            <a:pPr defTabSz="457200">
              <a:lnSpc>
                <a:spcPct val="80000"/>
              </a:lnSpc>
            </a:pP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A trolley is hurtling down the tracks toward a group of</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five unsuspecting people. You are standing next to a lever</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that, if pulled, would direct the trolley onto another track,</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thereby saving the five individuals. However, on the second</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track stands a single, unsuspecting person, who would be</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struck by the diverted trolley.</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ii) It is not so much your choice, but </a:t>
            </a:r>
            <a:r>
              <a:rPr lang="en-US" altLang="en-US" sz="1200" i="1" dirty="0">
                <a:latin typeface="Arial" pitchFamily="34" charset="0"/>
                <a:ea typeface="ＭＳ Ｐゴシック" pitchFamily="34" charset="-128"/>
              </a:rPr>
              <a:t>how</a:t>
            </a:r>
            <a:r>
              <a:rPr lang="en-US" altLang="en-US" sz="1200" dirty="0">
                <a:latin typeface="Arial" pitchFamily="34" charset="0"/>
                <a:ea typeface="ＭＳ Ｐゴシック" pitchFamily="34" charset="-128"/>
              </a:rPr>
              <a:t> and </a:t>
            </a:r>
            <a:r>
              <a:rPr lang="en-US" altLang="en-US" sz="1200" i="1" dirty="0">
                <a:latin typeface="Arial" pitchFamily="34" charset="0"/>
                <a:ea typeface="ＭＳ Ｐゴシック" pitchFamily="34" charset="-128"/>
              </a:rPr>
              <a:t>why</a:t>
            </a:r>
            <a:r>
              <a:rPr lang="en-US" altLang="en-US" sz="1200" dirty="0">
                <a:latin typeface="Arial" pitchFamily="34" charset="0"/>
                <a:ea typeface="ＭＳ Ｐゴシック" pitchFamily="34" charset="-128"/>
              </a:rPr>
              <a:t> you made your choice that is of great interests to psychologists.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Lawrence Kohlberg identified three stages of moral reasoning (Table 10.4).</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An adult and child both might chose to flip the switch, but for completely different reasons.</a:t>
            </a:r>
          </a:p>
          <a:p>
            <a:pPr defTabSz="457200">
              <a:lnSpc>
                <a:spcPct val="80000"/>
              </a:lnSpc>
            </a:pPr>
            <a:r>
              <a:rPr lang="en-US" altLang="en-US" sz="1200" dirty="0">
                <a:latin typeface="Arial" pitchFamily="34" charset="0"/>
                <a:ea typeface="ＭＳ Ｐゴシック" pitchFamily="34" charset="-128"/>
              </a:rPr>
              <a:t>	ii) However, Kohlberg</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research is limited in that he only examined males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moral reasoning.</a:t>
            </a:r>
          </a:p>
          <a:p>
            <a:pPr defTabSz="457200">
              <a:lnSpc>
                <a:spcPct val="80000"/>
              </a:lnSpc>
            </a:pPr>
            <a:r>
              <a:rPr lang="en-US" altLang="en-US" sz="1200" dirty="0">
                <a:latin typeface="Arial" pitchFamily="34" charset="0"/>
                <a:ea typeface="ＭＳ Ｐゴシック" pitchFamily="34" charset="-128"/>
              </a:rPr>
              <a:t>	iii) In addition, many everyday dilemmas are based on emotional reactions versus logical problem solving.</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4) It appears that girls reason differently about moral dilemmas than boys do.</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Females appear to base moral decisions more on caring relationships and less on justice and abstract principles that Kohlberg emphasized.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2242960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5) According to the </a:t>
            </a:r>
            <a:r>
              <a:rPr lang="en-US" altLang="en-US" i="1" dirty="0">
                <a:latin typeface="Arial" pitchFamily="34" charset="0"/>
                <a:ea typeface="ＭＳ Ｐゴシック" pitchFamily="34" charset="-128"/>
              </a:rPr>
              <a:t>social intuitionist model</a:t>
            </a:r>
            <a:r>
              <a:rPr lang="en-US" altLang="en-US" dirty="0">
                <a:latin typeface="Arial" pitchFamily="34" charset="0"/>
                <a:ea typeface="ＭＳ Ｐゴシック" pitchFamily="34" charset="-128"/>
              </a:rPr>
              <a:t> of morality, our moral judgments are not guided solely by reason, but also by our emotional, intuitive reactions to a moral dilemma.</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a:t>
            </a:r>
          </a:p>
          <a:p>
            <a:pPr defTabSz="457200"/>
            <a:r>
              <a:rPr lang="en-US" altLang="en-US" dirty="0">
                <a:latin typeface="Arial" pitchFamily="34" charset="0"/>
                <a:ea typeface="ＭＳ Ｐゴシック" pitchFamily="34" charset="-128"/>
              </a:rPr>
              <a:t>		</a:t>
            </a:r>
            <a:r>
              <a:rPr lang="en-US" altLang="en-US" i="1" dirty="0">
                <a:latin typeface="Arial" pitchFamily="34" charset="0"/>
                <a:ea typeface="ＭＳ Ｐゴシック" pitchFamily="34" charset="-128"/>
              </a:rPr>
              <a:t>Julie and Steven are brother and sister. They are travelling</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together in France on summer vacation from college. One</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night they are staying alone in a cabin near the beach.</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They decide that it would be interesting and fun if they</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shared a romantic kiss. At the very least it would be a new</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experience for each of them. They both enjoy the experience</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but they decide not to do it again. They keep that</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night as a special secret, which makes them feel even closer</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to each other.</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ii) People</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first reaction to this scenario, typically involves their emotional intuition about whether the act was moral.</a:t>
            </a:r>
          </a:p>
          <a:p>
            <a:pPr defTabSz="457200"/>
            <a:r>
              <a:rPr lang="en-US" altLang="en-US" dirty="0">
                <a:latin typeface="Arial" pitchFamily="34" charset="0"/>
                <a:ea typeface="ＭＳ Ｐゴシック" pitchFamily="34" charset="-128"/>
              </a:rPr>
              <a:t>		a) This is often followed by thoughtful and reflective thinking, which often amounts to an after-the-fact attempt to put into words how one feels.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1375762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Developmental psychologists usually use a couple different designs for measuring how psychological traits and abilities change over time (Figure 10.1).</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If you wanted to design a study examining the effects of premature birth on learning abilities from infancy through adulthood, you might compare people of different age group (e.g., 1, 5, 10, and 20-year-olds) using a cross-sectional design.</a:t>
            </a:r>
          </a:p>
          <a:p>
            <a:pPr defTabSz="457200">
              <a:lnSpc>
                <a:spcPct val="80000"/>
              </a:lnSpc>
            </a:pPr>
            <a:r>
              <a:rPr lang="en-US" altLang="en-US" sz="1200" dirty="0">
                <a:latin typeface="Arial" pitchFamily="34" charset="0"/>
                <a:ea typeface="ＭＳ Ｐゴシック" pitchFamily="34" charset="-128"/>
              </a:rPr>
              <a:t>		a) This design is convenient in terms of time and cost.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Cross-sectional design (p. 363)</a:t>
            </a:r>
            <a:r>
              <a:rPr lang="en-US" altLang="en-US" sz="1200" i="1" dirty="0">
                <a:latin typeface="Arial" pitchFamily="34" charset="0"/>
                <a:ea typeface="ＭＳ Ｐゴシック" pitchFamily="34" charset="-128"/>
              </a:rPr>
              <a:t> is used to measure and compare samples of people at different ages at a given point in time.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In contrast, you would use a longitudinal design if you picked 50 infants and measured their cognitive development yearly over the course of 20 years.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Longitudinal design (p. 363)</a:t>
            </a:r>
            <a:r>
              <a:rPr lang="en-US" altLang="en-US" sz="1200" i="1" dirty="0">
                <a:latin typeface="Arial" pitchFamily="34" charset="0"/>
                <a:ea typeface="ＭＳ Ｐゴシック" pitchFamily="34" charset="-128"/>
              </a:rPr>
              <a:t> follows development of the same set of individuals through time.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 Longitudinal studies take a lot of time and money.</a:t>
            </a:r>
          </a:p>
          <a:p>
            <a:pPr defTabSz="457200">
              <a:lnSpc>
                <a:spcPct val="80000"/>
              </a:lnSpc>
            </a:pPr>
            <a:r>
              <a:rPr lang="en-US" altLang="en-US" sz="1200" dirty="0">
                <a:latin typeface="Arial" pitchFamily="34" charset="0"/>
                <a:ea typeface="ＭＳ Ｐゴシック" pitchFamily="34" charset="-128"/>
              </a:rPr>
              <a:t>		b) This studies also suffer from </a:t>
            </a:r>
            <a:r>
              <a:rPr lang="en-US" altLang="en-US" sz="1200" i="1" dirty="0">
                <a:latin typeface="Arial" pitchFamily="34" charset="0"/>
                <a:ea typeface="ＭＳ Ｐゴシック" pitchFamily="34" charset="-128"/>
              </a:rPr>
              <a:t>attrition</a:t>
            </a:r>
            <a:r>
              <a:rPr lang="en-US" altLang="en-US" sz="1200" dirty="0">
                <a:latin typeface="Arial" pitchFamily="34" charset="0"/>
                <a:ea typeface="ＭＳ Ｐゴシック" pitchFamily="34" charset="-128"/>
              </a:rPr>
              <a:t>, which occurs when participants drop out.</a:t>
            </a:r>
          </a:p>
          <a:p>
            <a:pPr defTabSz="457200">
              <a:lnSpc>
                <a:spcPct val="80000"/>
              </a:lnSpc>
            </a:pPr>
            <a:r>
              <a:rPr lang="en-US" altLang="en-US" sz="1200" dirty="0">
                <a:latin typeface="Arial" pitchFamily="34" charset="0"/>
                <a:ea typeface="ＭＳ Ｐゴシック" pitchFamily="34" charset="-128"/>
              </a:rPr>
              <a:t>		c) A major advantage of longitudinal designs is the avoidance of group differences, such as those in cross-sectional designs.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On major issue to consider in cross-sectional designs is the potential for cohort effects.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Cohort and generation are similar things in this context.</a:t>
            </a:r>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Cohort effects (p. 363)</a:t>
            </a:r>
            <a:r>
              <a:rPr lang="en-US" altLang="en-US" sz="1200" i="1" dirty="0">
                <a:latin typeface="Arial" pitchFamily="34" charset="0"/>
                <a:ea typeface="ＭＳ Ｐゴシック" pitchFamily="34" charset="-128"/>
              </a:rPr>
              <a:t> are </a:t>
            </a:r>
            <a:r>
              <a:rPr lang="en-US" altLang="en-US" i="1" dirty="0">
                <a:latin typeface="Arial" pitchFamily="34" charset="0"/>
                <a:ea typeface="ＭＳ Ｐゴシック" pitchFamily="34" charset="-128"/>
              </a:rPr>
              <a:t>differences between people that result from being born in different time periods</a:t>
            </a:r>
            <a:r>
              <a:rPr lang="en-US" altLang="en-US"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A number of factors (e.g., societal, nutritional, medical, etc.) can influence physical and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development across different age groups.</a:t>
            </a:r>
          </a:p>
          <a:p>
            <a:pPr defTabSz="457200">
              <a:lnSpc>
                <a:spcPct val="80000"/>
              </a:lnSpc>
            </a:pPr>
            <a:r>
              <a:rPr lang="en-US" altLang="en-US" sz="1200" dirty="0">
                <a:latin typeface="Arial" pitchFamily="34" charset="0"/>
                <a:ea typeface="ＭＳ Ｐゴシック" pitchFamily="34" charset="-128"/>
              </a:rPr>
              <a:t>		a) For example, in studying premature infants, medical care is very different now than it was 20 years ago.</a:t>
            </a:r>
          </a:p>
          <a:p>
            <a:pPr defTabSz="457200">
              <a:lnSpc>
                <a:spcPct val="80000"/>
              </a:lnSpc>
            </a:pPr>
            <a:endParaRPr lang="en-US" dirty="0"/>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chart explains the studies by way of tree-diagrams as follows.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Cross-sectional study at Time 1</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Subjects age “A”</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Subjects age “B”</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Subjects age “C”</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Longitudinal study: The chart shows 3 subjects passing through “Time 1”, “Time 2”, and “Time 3.”</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1079851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ea typeface="ＭＳ Ｐゴシック" pitchFamily="34" charset="-128"/>
              </a:rPr>
              <a:t>1) A major issue faced by adolescents is the formation of an identity.</a:t>
            </a:r>
          </a:p>
          <a:p>
            <a:pPr defTabSz="457200">
              <a:lnSpc>
                <a:spcPct val="80000"/>
              </a:lnSpc>
            </a:pPr>
            <a:r>
              <a:rPr lang="en-US" altLang="en-US" sz="1200" dirty="0">
                <a:ea typeface="ＭＳ Ｐゴシック" pitchFamily="34" charset="-128"/>
              </a:rPr>
              <a:t> </a:t>
            </a:r>
          </a:p>
          <a:p>
            <a:pPr defTabSz="457200">
              <a:lnSpc>
                <a:spcPct val="80000"/>
              </a:lnSpc>
            </a:pPr>
            <a:r>
              <a:rPr lang="en-US" altLang="en-US" sz="1200" dirty="0">
                <a:ea typeface="ＭＳ Ｐゴシック" pitchFamily="34" charset="-128"/>
              </a:rPr>
              <a:t>	</a:t>
            </a:r>
            <a:r>
              <a:rPr lang="en-US" altLang="en-US" sz="1200" b="1" i="1" dirty="0">
                <a:ea typeface="ＭＳ Ｐゴシック" pitchFamily="34" charset="-128"/>
              </a:rPr>
              <a:t>Identity (p. 395) </a:t>
            </a:r>
            <a:r>
              <a:rPr lang="en-US" altLang="en-US" sz="1200" i="1" dirty="0">
                <a:ea typeface="ＭＳ Ｐゴシック" pitchFamily="34" charset="-128"/>
              </a:rPr>
              <a:t>is a clear sense of what kind of person you are, what types of people you belong with, and what roles you should play in society.</a:t>
            </a:r>
            <a:endParaRPr lang="en-US" altLang="en-US" sz="1200" dirty="0">
              <a:ea typeface="ＭＳ Ｐゴシック" pitchFamily="34" charset="-128"/>
            </a:endParaRPr>
          </a:p>
          <a:p>
            <a:pPr defTabSz="457200">
              <a:lnSpc>
                <a:spcPct val="80000"/>
              </a:lnSpc>
            </a:pPr>
            <a:r>
              <a:rPr lang="en-US" altLang="en-US" sz="1200" dirty="0">
                <a:ea typeface="ＭＳ Ｐゴシック" pitchFamily="34" charset="-128"/>
              </a:rPr>
              <a:t>	</a:t>
            </a:r>
          </a:p>
          <a:p>
            <a:pPr defTabSz="457200">
              <a:lnSpc>
                <a:spcPct val="80000"/>
              </a:lnSpc>
            </a:pPr>
            <a:r>
              <a:rPr lang="en-US" altLang="en-US" sz="1200" dirty="0">
                <a:ea typeface="ＭＳ Ｐゴシック" pitchFamily="34" charset="-128"/>
              </a:rPr>
              <a:t>	</a:t>
            </a:r>
            <a:r>
              <a:rPr lang="en-US" altLang="en-US" sz="1200" dirty="0" err="1">
                <a:ea typeface="ＭＳ Ｐゴシック" pitchFamily="34" charset="-128"/>
              </a:rPr>
              <a:t>i</a:t>
            </a:r>
            <a:r>
              <a:rPr lang="en-US" altLang="en-US" sz="1200" dirty="0">
                <a:ea typeface="ＭＳ Ｐゴシック" pitchFamily="34" charset="-128"/>
              </a:rPr>
              <a:t>) Going back to Erikson’s stages, the primary psychosocial conflict during adolescence through early adulthood (ages 14-24) is </a:t>
            </a:r>
            <a:r>
              <a:rPr lang="en-US" altLang="en-US" sz="1200" b="1" dirty="0">
                <a:ea typeface="ＭＳ Ｐゴシック" pitchFamily="34" charset="-128"/>
              </a:rPr>
              <a:t>identity versus role confusion</a:t>
            </a:r>
            <a:r>
              <a:rPr lang="en-US" altLang="en-US" sz="1200" dirty="0">
                <a:ea typeface="ＭＳ Ｐゴシック" pitchFamily="34" charset="-128"/>
              </a:rPr>
              <a:t>.</a:t>
            </a:r>
          </a:p>
          <a:p>
            <a:pPr defTabSz="457200">
              <a:lnSpc>
                <a:spcPct val="80000"/>
              </a:lnSpc>
            </a:pPr>
            <a:r>
              <a:rPr lang="en-US" altLang="en-US" sz="1200" dirty="0">
                <a:ea typeface="ＭＳ Ｐゴシック" pitchFamily="34" charset="-128"/>
              </a:rPr>
              <a:t>		a) During this time, individuals are trying to figure out their personal identities, desired careers, and religious and political orientations.</a:t>
            </a:r>
          </a:p>
          <a:p>
            <a:pPr defTabSz="457200">
              <a:lnSpc>
                <a:spcPct val="80000"/>
              </a:lnSpc>
            </a:pPr>
            <a:r>
              <a:rPr lang="en-US" altLang="en-US" sz="1200" dirty="0">
                <a:ea typeface="ＭＳ Ｐゴシック" pitchFamily="34" charset="-128"/>
              </a:rPr>
              <a:t>	ii) As identity develops, adolescents tend to describe themselves in terms of personal qualities (</a:t>
            </a:r>
            <a:r>
              <a:rPr lang="ja-JP" altLang="en-US" sz="1200" dirty="0">
                <a:ea typeface="ＭＳ Ｐゴシック" pitchFamily="34" charset="-128"/>
              </a:rPr>
              <a:t>“</a:t>
            </a:r>
            <a:r>
              <a:rPr lang="en-US" altLang="ja-JP" sz="1200" dirty="0">
                <a:ea typeface="ＭＳ Ｐゴシック" pitchFamily="34" charset="-128"/>
              </a:rPr>
              <a:t>I am a good listener), social qualities (</a:t>
            </a:r>
            <a:r>
              <a:rPr lang="ja-JP" altLang="en-US" sz="1200" dirty="0">
                <a:ea typeface="ＭＳ Ｐゴシック" pitchFamily="34" charset="-128"/>
              </a:rPr>
              <a:t>“</a:t>
            </a:r>
            <a:r>
              <a:rPr lang="en-US" altLang="ja-JP" sz="1200" dirty="0">
                <a:ea typeface="ＭＳ Ｐゴシック" pitchFamily="34" charset="-128"/>
              </a:rPr>
              <a:t>my family and I are Hindu</a:t>
            </a:r>
            <a:r>
              <a:rPr lang="ja-JP" altLang="en-US" sz="1200" dirty="0">
                <a:ea typeface="ＭＳ Ｐゴシック" pitchFamily="34" charset="-128"/>
              </a:rPr>
              <a:t>”</a:t>
            </a:r>
            <a:r>
              <a:rPr lang="en-US" altLang="ja-JP" sz="1200" dirty="0">
                <a:ea typeface="ＭＳ Ｐゴシック" pitchFamily="34" charset="-128"/>
              </a:rPr>
              <a:t>), and future goals (</a:t>
            </a:r>
            <a:r>
              <a:rPr lang="ja-JP" altLang="en-US" sz="1200" dirty="0">
                <a:ea typeface="ＭＳ Ｐゴシック" pitchFamily="34" charset="-128"/>
              </a:rPr>
              <a:t>“</a:t>
            </a:r>
            <a:r>
              <a:rPr lang="en-US" altLang="ja-JP" sz="1200" dirty="0">
                <a:ea typeface="ＭＳ Ｐゴシック" pitchFamily="34" charset="-128"/>
              </a:rPr>
              <a:t>I am going to be an artist</a:t>
            </a:r>
            <a:r>
              <a:rPr lang="ja-JP" altLang="en-US" sz="1200" dirty="0">
                <a:ea typeface="ＭＳ Ｐゴシック" pitchFamily="34" charset="-128"/>
              </a:rPr>
              <a:t>”</a:t>
            </a:r>
            <a:r>
              <a:rPr lang="en-US" altLang="ja-JP" sz="1200" dirty="0">
                <a:ea typeface="ＭＳ Ｐゴシック" pitchFamily="34" charset="-128"/>
              </a:rPr>
              <a:t>).</a:t>
            </a:r>
          </a:p>
          <a:p>
            <a:pPr defTabSz="457200">
              <a:lnSpc>
                <a:spcPct val="80000"/>
              </a:lnSpc>
            </a:pPr>
            <a:r>
              <a:rPr lang="en-US" altLang="en-US" sz="1200" dirty="0">
                <a:ea typeface="ＭＳ Ｐゴシック" pitchFamily="34" charset="-128"/>
              </a:rPr>
              <a:t> </a:t>
            </a:r>
          </a:p>
          <a:p>
            <a:pPr defTabSz="457200">
              <a:lnSpc>
                <a:spcPct val="80000"/>
              </a:lnSpc>
            </a:pPr>
            <a:r>
              <a:rPr lang="en-US" altLang="en-US" sz="1200" dirty="0">
                <a:ea typeface="ＭＳ Ｐゴシック" pitchFamily="34" charset="-128"/>
              </a:rPr>
              <a:t>2) Adolescents may experience numerous </a:t>
            </a:r>
            <a:r>
              <a:rPr lang="en-US" altLang="en-US" sz="1200" i="1" dirty="0">
                <a:ea typeface="ＭＳ Ｐゴシック" pitchFamily="34" charset="-128"/>
              </a:rPr>
              <a:t>identity crises</a:t>
            </a:r>
            <a:r>
              <a:rPr lang="en-US" altLang="en-US" sz="1200" dirty="0">
                <a:ea typeface="ＭＳ Ｐゴシック" pitchFamily="34" charset="-128"/>
              </a:rPr>
              <a:t> before they reach young adulthood.</a:t>
            </a:r>
          </a:p>
          <a:p>
            <a:pPr defTabSz="457200">
              <a:lnSpc>
                <a:spcPct val="80000"/>
              </a:lnSpc>
            </a:pPr>
            <a:r>
              <a:rPr lang="en-US" altLang="en-US" sz="1200" dirty="0">
                <a:ea typeface="ＭＳ Ｐゴシック" pitchFamily="34" charset="-128"/>
              </a:rPr>
              <a:t>	</a:t>
            </a:r>
            <a:r>
              <a:rPr lang="en-US" altLang="en-US" sz="1200" dirty="0" err="1">
                <a:ea typeface="ＭＳ Ｐゴシック" pitchFamily="34" charset="-128"/>
              </a:rPr>
              <a:t>i</a:t>
            </a:r>
            <a:r>
              <a:rPr lang="en-US" altLang="en-US" sz="1200" dirty="0">
                <a:ea typeface="ＭＳ Ｐゴシック" pitchFamily="34" charset="-128"/>
              </a:rPr>
              <a:t>) An identity crisis involves curiosity, questioning, and exploration of different identities.</a:t>
            </a:r>
          </a:p>
          <a:p>
            <a:pPr defTabSz="457200">
              <a:lnSpc>
                <a:spcPct val="80000"/>
              </a:lnSpc>
            </a:pPr>
            <a:r>
              <a:rPr lang="en-US" altLang="en-US" sz="1200" dirty="0">
                <a:ea typeface="ＭＳ Ｐゴシック" pitchFamily="34" charset="-128"/>
              </a:rPr>
              <a:t>		a) For example, one month a teenage boy might be into football and lifting weights and the next month he might consider abandoning sports for music.</a:t>
            </a:r>
          </a:p>
          <a:p>
            <a:pPr defTabSz="457200">
              <a:lnSpc>
                <a:spcPct val="80000"/>
              </a:lnSpc>
            </a:pPr>
            <a:r>
              <a:rPr lang="en-US" altLang="en-US" sz="1200" dirty="0">
                <a:ea typeface="ＭＳ Ｐゴシック" pitchFamily="34" charset="-128"/>
              </a:rPr>
              <a:t>	</a:t>
            </a:r>
          </a:p>
          <a:p>
            <a:pPr defTabSz="457200">
              <a:lnSpc>
                <a:spcPct val="80000"/>
              </a:lnSpc>
            </a:pPr>
            <a:r>
              <a:rPr lang="en-US" altLang="en-US" sz="1200" dirty="0">
                <a:ea typeface="ＭＳ Ｐゴシック" pitchFamily="34" charset="-128"/>
              </a:rPr>
              <a:t>3) Peer groups</a:t>
            </a:r>
          </a:p>
          <a:p>
            <a:pPr defTabSz="457200">
              <a:lnSpc>
                <a:spcPct val="80000"/>
              </a:lnSpc>
            </a:pPr>
            <a:r>
              <a:rPr lang="en-US" altLang="en-US" sz="1200" dirty="0">
                <a:ea typeface="ＭＳ Ｐゴシック" pitchFamily="34" charset="-128"/>
              </a:rPr>
              <a:t>	</a:t>
            </a:r>
            <a:r>
              <a:rPr lang="en-US" altLang="en-US" sz="1200" dirty="0" err="1">
                <a:ea typeface="ＭＳ Ｐゴシック" pitchFamily="34" charset="-128"/>
              </a:rPr>
              <a:t>i</a:t>
            </a:r>
            <a:r>
              <a:rPr lang="en-US" altLang="en-US" sz="1200" dirty="0">
                <a:ea typeface="ＭＳ Ｐゴシック" pitchFamily="34" charset="-128"/>
              </a:rPr>
              <a:t>) Friendships are a priority to most adolescents, and teenagers typically spend more time with peers while gaining independence from their parents. </a:t>
            </a:r>
          </a:p>
          <a:p>
            <a:pPr defTabSz="457200">
              <a:lnSpc>
                <a:spcPct val="80000"/>
              </a:lnSpc>
            </a:pPr>
            <a:r>
              <a:rPr lang="en-US" altLang="en-US" sz="1200" dirty="0">
                <a:ea typeface="ＭＳ Ｐゴシック" pitchFamily="34" charset="-128"/>
              </a:rPr>
              <a:t>	Friendships take place within a broader social context of small groups or cliques, and the membership and intensity of friendships within a clique are constantly changing </a:t>
            </a:r>
          </a:p>
          <a:p>
            <a:pPr defTabSz="457200">
              <a:lnSpc>
                <a:spcPct val="80000"/>
              </a:lnSpc>
            </a:pPr>
            <a:endParaRPr lang="en-US" altLang="en-US" sz="1200" dirty="0">
              <a:ea typeface="ＭＳ Ｐゴシック" pitchFamily="34" charset="-128"/>
            </a:endParaRPr>
          </a:p>
          <a:p>
            <a:pPr defTabSz="457200">
              <a:lnSpc>
                <a:spcPct val="80000"/>
              </a:lnSpc>
            </a:pPr>
            <a:r>
              <a:rPr lang="en-US" altLang="en-US" sz="1200" dirty="0">
                <a:ea typeface="ＭＳ Ｐゴシック" pitchFamily="34" charset="-128"/>
              </a:rPr>
              <a:t>4) Romantic relationships</a:t>
            </a:r>
          </a:p>
          <a:p>
            <a:pPr defTabSz="457200">
              <a:lnSpc>
                <a:spcPct val="80000"/>
              </a:lnSpc>
            </a:pPr>
            <a:r>
              <a:rPr lang="en-US" altLang="en-US" sz="1200" dirty="0">
                <a:ea typeface="ＭＳ Ｐゴシック" pitchFamily="34" charset="-128"/>
              </a:rPr>
              <a:t>	</a:t>
            </a:r>
            <a:r>
              <a:rPr lang="en-US" altLang="en-US" sz="1200" dirty="0" err="1">
                <a:ea typeface="ＭＳ Ｐゴシック" pitchFamily="34" charset="-128"/>
              </a:rPr>
              <a:t>i</a:t>
            </a:r>
            <a:r>
              <a:rPr lang="en-US" altLang="en-US" sz="1200" dirty="0">
                <a:ea typeface="ＭＳ Ｐゴシック" pitchFamily="34" charset="-128"/>
              </a:rPr>
              <a:t>) In addition to friendships taking prominence over family, teens’ social lives also begin to revolve around seeking, or being involved in, romantic relationships. </a:t>
            </a:r>
          </a:p>
          <a:p>
            <a:pPr defTabSz="457200">
              <a:lnSpc>
                <a:spcPct val="80000"/>
              </a:lnSpc>
            </a:pPr>
            <a:r>
              <a:rPr lang="en-US" altLang="en-US" sz="1200" dirty="0">
                <a:ea typeface="ＭＳ Ｐゴシック" pitchFamily="34" charset="-128"/>
              </a:rPr>
              <a:t>	This opens up new worlds of exploring both emotional and physical intimacy.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1476706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100" b="1" dirty="0">
                <a:latin typeface="Arial" pitchFamily="34" charset="0"/>
                <a:ea typeface="ＭＳ Ｐゴシック" pitchFamily="34" charset="-128"/>
              </a:rPr>
              <a:t>Know</a:t>
            </a:r>
            <a:r>
              <a:rPr lang="en-US" altLang="en-US" sz="1100" dirty="0">
                <a:latin typeface="Arial" pitchFamily="34" charset="0"/>
                <a:ea typeface="ＭＳ Ｐゴシック" pitchFamily="34" charset="-128"/>
              </a:rPr>
              <a:t> the key </a:t>
            </a:r>
            <a:r>
              <a:rPr lang="en-US" altLang="en-US" dirty="0">
                <a:latin typeface="Arial" pitchFamily="34" charset="0"/>
                <a:ea typeface="ＭＳ Ｐゴシック" pitchFamily="34" charset="-128"/>
              </a:rPr>
              <a:t>terminology concerning adulthood and aging.</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People making the transition from adolescence to adulthood face substantial life challenges that contribute to personal growth in three main areas: relationships (i.e., cultivating true intimacy and trust); new possibilities (i.e., exploring what they really want to do with their lives and choosing a compatible path that reflects their interests); and personal strengths (i.e., the skills and competencies that come from successfully facing challenges and learning that "you can do it").</a:t>
            </a:r>
          </a:p>
          <a:p>
            <a:pPr>
              <a:lnSpc>
                <a:spcPct val="80000"/>
              </a:lnSpc>
            </a:pPr>
            <a:endParaRPr lang="en-US" altLang="en-US" sz="11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Know</a:t>
            </a:r>
            <a:r>
              <a:rPr lang="en-US" altLang="en-US" sz="1100" dirty="0">
                <a:latin typeface="Arial" pitchFamily="34" charset="0"/>
                <a:ea typeface="ＭＳ Ｐゴシック" pitchFamily="34" charset="-128"/>
              </a:rPr>
              <a:t> the key areas of growth </a:t>
            </a:r>
            <a:r>
              <a:rPr lang="en-US" altLang="en-US" dirty="0">
                <a:latin typeface="Arial" pitchFamily="34" charset="0"/>
                <a:ea typeface="ＭＳ Ｐゴシック" pitchFamily="34" charset="-128"/>
              </a:rPr>
              <a:t>experienced by emerging adults.</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People making the transition from adolescence to adulthood face substantial life challenges that contribute to personal growth in three main areas: relationships, new possibilities, and personal strengths.</a:t>
            </a:r>
          </a:p>
          <a:p>
            <a:pPr lvl="1">
              <a:lnSpc>
                <a:spcPct val="80000"/>
              </a:lnSpc>
            </a:pP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age-related disorders such as Alzheimer</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s disease.</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Alzheimer</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s disease is a form of dementia that is characterized by significant decline in memory, cognition, and eventually personality and basic bodily functioning. It is probably caused by two different brain abnormalities—the buildup of proteins that clump together in the spaces between neurons, plus the buildup of a protein that creates tangles within nerve cells.</a:t>
            </a:r>
            <a:endParaRPr lang="en-US" altLang="ja-JP" sz="1000" dirty="0">
              <a:latin typeface="Arial" pitchFamily="34" charset="0"/>
              <a:ea typeface="ＭＳ Ｐゴシック" pitchFamily="34" charset="-128"/>
            </a:endParaRP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Understand</a:t>
            </a:r>
            <a:r>
              <a:rPr lang="en-US" altLang="en-US" sz="1100" dirty="0">
                <a:latin typeface="Arial" pitchFamily="34" charset="0"/>
                <a:ea typeface="ＭＳ Ｐゴシック" pitchFamily="34" charset="-128"/>
              </a:rPr>
              <a:t> how cognitive abilities change with age.</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Aging adults typically experience a general decline in cognitive abilities, especially those related to fluid intelligence, such as working memory. However, older adults also develop compensatory strategies that enable them to remain highly functional in their daily lives, despite their slow decline in processing capability</a:t>
            </a: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Apply</a:t>
            </a:r>
            <a:r>
              <a:rPr lang="en-US" altLang="en-US" sz="1100" dirty="0">
                <a:latin typeface="Arial" pitchFamily="34" charset="0"/>
                <a:ea typeface="ＭＳ Ｐゴシック" pitchFamily="34" charset="-128"/>
              </a:rPr>
              <a:t> your attitudes about marriage.</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Improving communication in relationships requires being wary of the "Four Horseman of the Apocalypse" and learning to fix those destructive communication patterns.</a:t>
            </a:r>
          </a:p>
          <a:p>
            <a:pPr>
              <a:lnSpc>
                <a:spcPct val="80000"/>
              </a:lnSpc>
            </a:pPr>
            <a:r>
              <a:rPr lang="en-US" altLang="en-US" sz="1100" dirty="0">
                <a:latin typeface="Arial" pitchFamily="34" charset="0"/>
                <a:ea typeface="ＭＳ Ｐゴシック" pitchFamily="34" charset="-128"/>
              </a:rPr>
              <a:t> </a:t>
            </a:r>
            <a:endParaRPr lang="en-US" altLang="en-US" sz="1000" dirty="0">
              <a:latin typeface="Arial" pitchFamily="34" charset="0"/>
              <a:ea typeface="ＭＳ Ｐゴシック" pitchFamily="34" charset="-128"/>
            </a:endParaRPr>
          </a:p>
          <a:p>
            <a:pPr>
              <a:lnSpc>
                <a:spcPct val="80000"/>
              </a:lnSpc>
            </a:pPr>
            <a:r>
              <a:rPr lang="en-US" altLang="en-US" sz="1100" b="1" dirty="0">
                <a:latin typeface="Arial" pitchFamily="34" charset="0"/>
                <a:ea typeface="ＭＳ Ｐゴシック" pitchFamily="34" charset="-128"/>
              </a:rPr>
              <a:t>Analyze</a:t>
            </a:r>
            <a:r>
              <a:rPr lang="en-US" altLang="en-US" sz="1100" dirty="0">
                <a:latin typeface="Arial" pitchFamily="34" charset="0"/>
                <a:ea typeface="ＭＳ Ｐゴシック" pitchFamily="34" charset="-128"/>
              </a:rPr>
              <a:t> the stereotype that old age is a time of unhappiness.</a:t>
            </a:r>
            <a:endParaRPr lang="en-US" altLang="ja-JP" sz="1000" dirty="0">
              <a:latin typeface="Arial" pitchFamily="34" charset="0"/>
              <a:ea typeface="ＭＳ Ｐゴシック" pitchFamily="34" charset="-128"/>
            </a:endParaRPr>
          </a:p>
          <a:p>
            <a:pPr lvl="1">
              <a:lnSpc>
                <a:spcPct val="80000"/>
              </a:lnSpc>
            </a:pPr>
            <a:r>
              <a:rPr lang="en-US" altLang="en-US" sz="1100" dirty="0">
                <a:latin typeface="Arial" pitchFamily="34" charset="0"/>
                <a:ea typeface="ＭＳ Ｐゴシック" pitchFamily="34" charset="-128"/>
              </a:rPr>
              <a:t>Research shows that older adults do face issues that might lead to unhappiness—health problems, loss of loved ones, reductions in personal freedom. However, such challenges often lead to growth and a deepened appreciation for life and other people; the result is that many older people become skilled at focusing on the positives of life and paying less attention to the negatives, leading to an increase in life satisfaction, not a decrease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dirty="0"/>
          </a:p>
        </p:txBody>
      </p:sp>
    </p:spTree>
    <p:extLst>
      <p:ext uri="{BB962C8B-B14F-4D97-AF65-F5344CB8AC3E}">
        <p14:creationId xmlns:p14="http://schemas.microsoft.com/office/powerpoint/2010/main" val="3891271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Because there is no true biological or psychological marker that signals adulthood, psychologists who study the entire life span divide adulthood based on age brackets: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Young adulthood: 18-40 years</a:t>
            </a:r>
          </a:p>
          <a:p>
            <a:pPr defTabSz="457200"/>
            <a:r>
              <a:rPr lang="en-US" altLang="en-US" dirty="0">
                <a:latin typeface="Arial" pitchFamily="34" charset="0"/>
                <a:ea typeface="ＭＳ Ｐゴシック" pitchFamily="34" charset="-128"/>
              </a:rPr>
              <a:t>	ii) Middle adulthood: 40-65 years</a:t>
            </a:r>
          </a:p>
          <a:p>
            <a:pPr defTabSz="457200"/>
            <a:r>
              <a:rPr lang="en-US" altLang="en-US" dirty="0">
                <a:latin typeface="Arial" pitchFamily="34" charset="0"/>
                <a:ea typeface="ＭＳ Ｐゴシック" pitchFamily="34" charset="-128"/>
              </a:rPr>
              <a:t>	iii) Older adulthood: 65 years and onward</a:t>
            </a:r>
          </a:p>
          <a:p>
            <a:pPr defTabSz="457200"/>
            <a:r>
              <a:rPr lang="en-US" altLang="en-US" dirty="0">
                <a:latin typeface="Arial" pitchFamily="34" charset="0"/>
                <a:ea typeface="ＭＳ Ｐゴシック" pitchFamily="34" charset="-128"/>
              </a:rPr>
              <a:t> </a:t>
            </a:r>
          </a:p>
          <a:p>
            <a:pPr defTabSz="457200"/>
            <a:r>
              <a:rPr lang="en-US" altLang="en-US" b="1" u="sng" dirty="0">
                <a:latin typeface="Arial" pitchFamily="34" charset="0"/>
                <a:ea typeface="ＭＳ Ｐゴシック" pitchFamily="34" charset="-128"/>
              </a:rPr>
              <a:t>Physical Changes in Adulthood</a:t>
            </a:r>
            <a:endParaRPr lang="en-US" altLang="en-US" u="sng"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The most obvious age-related physical changes in adulthood typically appear during middle adulthood.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These include an increased likelihood of weight gain, thinning and graying of the hair, and some declines in sensory abilities, such as hearing and sight.</a:t>
            </a:r>
          </a:p>
          <a:p>
            <a:pPr defTabSz="457200"/>
            <a:r>
              <a:rPr lang="en-US" altLang="en-US" dirty="0">
                <a:latin typeface="Arial" pitchFamily="34" charset="0"/>
                <a:ea typeface="ＭＳ Ｐゴシック" pitchFamily="34" charset="-128"/>
              </a:rPr>
              <a:t>	ii) Women around the age of 50 experience </a:t>
            </a:r>
            <a:r>
              <a:rPr lang="en-US" altLang="en-US" b="1" i="1" dirty="0">
                <a:latin typeface="Arial" pitchFamily="34" charset="0"/>
                <a:ea typeface="ＭＳ Ｐゴシック" pitchFamily="34" charset="-128"/>
              </a:rPr>
              <a:t>menopause (p. 399)</a:t>
            </a:r>
            <a:r>
              <a:rPr lang="en-US" altLang="en-US" dirty="0">
                <a:latin typeface="Arial" pitchFamily="34" charset="0"/>
                <a:ea typeface="ＭＳ Ｐゴシック" pitchFamily="34" charset="-128"/>
              </a:rPr>
              <a:t>: </a:t>
            </a:r>
            <a:r>
              <a:rPr lang="en-US" altLang="en-US" i="1" dirty="0">
                <a:latin typeface="Arial" pitchFamily="34" charset="0"/>
                <a:ea typeface="ＭＳ Ｐゴシック" pitchFamily="34" charset="-128"/>
              </a:rPr>
              <a:t>the termination of the menstrual cycle and reproductive ability</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This reduction of estrogen hormone can lead to hot flashes, reduced sex drive, and mood swings.</a:t>
            </a:r>
          </a:p>
          <a:p>
            <a:pPr defTabSz="457200"/>
            <a:r>
              <a:rPr lang="en-US" altLang="en-US" dirty="0">
                <a:latin typeface="Arial" pitchFamily="34" charset="0"/>
                <a:ea typeface="ＭＳ Ｐゴシック" pitchFamily="34" charset="-128"/>
              </a:rPr>
              <a:t>	iii) Men experience lower testosterone and sex drive in middle age but do not have the drastic symptoms associated with menopause.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2933185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According to Erikson, the major challenge spanning years 25 through 40 is </a:t>
            </a:r>
            <a:r>
              <a:rPr lang="en-US" altLang="en-US" b="1" dirty="0">
                <a:latin typeface="Arial" pitchFamily="34" charset="0"/>
                <a:ea typeface="ＭＳ Ｐゴシック" pitchFamily="34" charset="-128"/>
              </a:rPr>
              <a:t>intimacy versus isolation</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Young adults separate from their parents, and become challenged with cultivating caring, compassionate, and intimate relationships.</a:t>
            </a:r>
          </a:p>
          <a:p>
            <a:pPr defTabSz="457200"/>
            <a:r>
              <a:rPr lang="en-US" altLang="en-US" dirty="0">
                <a:latin typeface="Arial" pitchFamily="34" charset="0"/>
                <a:ea typeface="ＭＳ Ｐゴシック" pitchFamily="34" charset="-128"/>
              </a:rPr>
              <a:t>		a) Failure to do so can result in isolation or entering into a relationship that lacks intimacy and sharing.</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The next stage, </a:t>
            </a:r>
            <a:r>
              <a:rPr lang="en-US" altLang="en-US" b="1" dirty="0">
                <a:latin typeface="Arial" pitchFamily="34" charset="0"/>
                <a:ea typeface="ＭＳ Ｐゴシック" pitchFamily="34" charset="-128"/>
              </a:rPr>
              <a:t>generativity versus stagnation </a:t>
            </a:r>
            <a:r>
              <a:rPr lang="en-US" altLang="en-US" dirty="0">
                <a:latin typeface="Arial" pitchFamily="34" charset="0"/>
                <a:ea typeface="ＭＳ Ｐゴシック" pitchFamily="34" charset="-128"/>
              </a:rPr>
              <a:t>(ages 45 to 65 years), is characterized by the pursuit to produce something of value for future generations.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can include accomplishments at work and/or with family.</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Erikson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final stage is </a:t>
            </a:r>
            <a:r>
              <a:rPr lang="en-US" altLang="ja-JP" b="1" dirty="0">
                <a:latin typeface="Arial" pitchFamily="34" charset="0"/>
                <a:ea typeface="ＭＳ Ｐゴシック" pitchFamily="34" charset="-128"/>
              </a:rPr>
              <a:t>ego integrity versus despair </a:t>
            </a:r>
            <a:r>
              <a:rPr lang="en-US" altLang="ja-JP" dirty="0">
                <a:latin typeface="Arial" pitchFamily="34" charset="0"/>
                <a:ea typeface="ＭＳ Ｐゴシック" pitchFamily="34" charset="-128"/>
              </a:rPr>
              <a:t>(ages 65+).</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individual contemplates whether s/he has lived a full life and fulfilled major accomplishments.</a:t>
            </a:r>
          </a:p>
          <a:p>
            <a:pPr defTabSz="457200"/>
            <a:r>
              <a:rPr lang="en-US" altLang="en-US" dirty="0">
                <a:latin typeface="Arial" pitchFamily="34" charset="0"/>
                <a:ea typeface="ＭＳ Ｐゴシック" pitchFamily="34" charset="-128"/>
              </a:rPr>
              <a:t>		a) If not, the person looks back at disappointments and failures.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3114445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Arial" pitchFamily="34" charset="0"/>
                <a:ea typeface="ＭＳ Ｐゴシック" pitchFamily="34" charset="-128"/>
              </a:rPr>
              <a:t>1) Although not all long-term committed relationships proceed to marriage, it remains the norm, </a:t>
            </a:r>
            <a:r>
              <a:rPr lang="en-CA" sz="1200" kern="1200" dirty="0">
                <a:solidFill>
                  <a:schemeClr val="tx1"/>
                </a:solidFill>
                <a:effectLst/>
                <a:latin typeface="+mn-lt"/>
                <a:ea typeface="+mn-ea"/>
                <a:cs typeface="+mn-cs"/>
              </a:rPr>
              <a:t>The proportion of people who marry varies by societal trends and civil arrangement options (e.g., common-law marriage). Regardless, most adults pursue some kind of long-term relationship. </a:t>
            </a:r>
            <a:endParaRPr lang="en-CA" dirty="0"/>
          </a:p>
          <a:p>
            <a:pPr defTabSz="457200">
              <a:lnSpc>
                <a:spcPct val="90000"/>
              </a:lnSpc>
            </a:pP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2) Consistent with Erikson's theorizing, being able to establish a committed, long-term relationship seems to be good for people, although of course not in all cases, such as abusive relationships. On average, however, being married is associated with greater health, longer life and increased happiness.</a:t>
            </a:r>
          </a:p>
          <a:p>
            <a:pPr defTabSz="457200">
              <a:lnSpc>
                <a:spcPct val="90000"/>
              </a:lnSpc>
            </a:pP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3) Many different factors can lead to divorce, but decades of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studies of relationships have shown that a critical factor is how well couples are able to communicate, particularly during conflict. Dr. John </a:t>
            </a:r>
            <a:r>
              <a:rPr lang="en-US" altLang="en-US" sz="1200" dirty="0" err="1">
                <a:latin typeface="Arial" pitchFamily="34" charset="0"/>
                <a:ea typeface="ＭＳ Ｐゴシック" pitchFamily="34" charset="-128"/>
              </a:rPr>
              <a:t>Gottman</a:t>
            </a:r>
            <a:r>
              <a:rPr lang="en-US" altLang="en-US" sz="1200" dirty="0">
                <a:latin typeface="Arial" pitchFamily="34" charset="0"/>
                <a:ea typeface="ＭＳ Ｐゴシック" pitchFamily="34" charset="-128"/>
              </a:rPr>
              <a:t> has identified what he calls the “Four Horseman of the Apocalypse,” four communication patterns that are toxic to relationships.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Criticism</a:t>
            </a:r>
          </a:p>
          <a:p>
            <a:pPr defTabSz="457200">
              <a:lnSpc>
                <a:spcPct val="90000"/>
              </a:lnSpc>
            </a:pPr>
            <a:r>
              <a:rPr lang="en-US" altLang="en-US" sz="1200" dirty="0">
                <a:latin typeface="Arial" pitchFamily="34" charset="0"/>
                <a:ea typeface="ＭＳ Ｐゴシック" pitchFamily="34" charset="-128"/>
              </a:rPr>
              <a:t>	ii) Defensiveness</a:t>
            </a:r>
          </a:p>
          <a:p>
            <a:pPr defTabSz="457200">
              <a:lnSpc>
                <a:spcPct val="90000"/>
              </a:lnSpc>
            </a:pPr>
            <a:r>
              <a:rPr lang="en-US" altLang="en-US" sz="1200" dirty="0">
                <a:latin typeface="Arial" pitchFamily="34" charset="0"/>
                <a:ea typeface="ＭＳ Ｐゴシック" pitchFamily="34" charset="-128"/>
              </a:rPr>
              <a:t>	iii) Contempt</a:t>
            </a:r>
          </a:p>
          <a:p>
            <a:pPr defTabSz="457200">
              <a:lnSpc>
                <a:spcPct val="90000"/>
              </a:lnSpc>
            </a:pPr>
            <a:r>
              <a:rPr lang="en-US" altLang="en-US" sz="1200" dirty="0">
                <a:latin typeface="Arial" pitchFamily="34" charset="0"/>
                <a:ea typeface="ＭＳ Ｐゴシック" pitchFamily="34" charset="-128"/>
              </a:rPr>
              <a:t>	iv) Stonewalling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56</a:t>
            </a:fld>
            <a:endParaRPr lang="en-US" dirty="0"/>
          </a:p>
        </p:txBody>
      </p:sp>
    </p:spTree>
    <p:extLst>
      <p:ext uri="{BB962C8B-B14F-4D97-AF65-F5344CB8AC3E}">
        <p14:creationId xmlns:p14="http://schemas.microsoft.com/office/powerpoint/2010/main" val="5468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As people become parents, they often experience a major shift in identity; not only can they kiss goodbye to sleeping in on Saturday mornings, but they change their whole way of looking at life. </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2) Marriages can be stabilized as parents pull together “for the sake of the kids,” it also exacts a cost; within the first two years of having children, parents typically report that marital satisfaction declines. Marital satisfaction is usually highest before the birth of the first child, then is reduced until the children enter school, and not uncommonly, until the children actually leave home as young adults themselves.</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3) The notion of parents suffering in their “</a:t>
            </a:r>
            <a:r>
              <a:rPr lang="en-US" altLang="en-US" sz="1200" i="1" dirty="0">
                <a:latin typeface="Arial" pitchFamily="34" charset="0"/>
                <a:ea typeface="ＭＳ Ｐゴシック" pitchFamily="34" charset="-128"/>
              </a:rPr>
              <a:t>empty nest</a:t>
            </a:r>
            <a:r>
              <a:rPr lang="en-US" altLang="en-US" sz="1200" dirty="0">
                <a:latin typeface="Arial" pitchFamily="34" charset="0"/>
                <a:ea typeface="ＭＳ Ｐゴシック" pitchFamily="34" charset="-128"/>
              </a:rPr>
              <a:t>” once their children leave home, is largely a myth. Although some parents may take a fresh look at their relationship once it’s just the two of them again and discover they really don’t have anything in common anymore, the general trend is the opposite; married older adults are just as likely to report being “very satisfied” with marriage as are newlyweds.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57</a:t>
            </a:fld>
            <a:endParaRPr lang="en-US" dirty="0"/>
          </a:p>
        </p:txBody>
      </p:sp>
    </p:spTree>
    <p:extLst>
      <p:ext uri="{BB962C8B-B14F-4D97-AF65-F5344CB8AC3E}">
        <p14:creationId xmlns:p14="http://schemas.microsoft.com/office/powerpoint/2010/main" val="2281795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1) Developmental psychologists describe personal development in late adulthood through the lens of </a:t>
            </a:r>
            <a:r>
              <a:rPr kumimoji="0" lang="en-US" altLang="en-US" sz="12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socioemotional selectivity theory (p. 402)</a:t>
            </a:r>
            <a:r>
              <a:rPr kumimoji="0" lang="en-US" altLang="en-US" sz="1200" b="0"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which describes how older people have learned to select for themselves more positive and nourishing experiences</a:t>
            </a: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Older people seem better able to pay more attention to positive experiences, and to tend to take part in activities that emphasize positive emotions and sharing meaningful connections with others.</a:t>
            </a:r>
            <a:endParaRPr kumimoji="0" lang="en-US" altLang="en-US" sz="105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 Healthy older adults are no more likely to become depressed than are younger people.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Arial" pitchFamily="34" charset="0"/>
                <a:ea typeface="ＭＳ Ｐゴシック" pitchFamily="34" charset="-128"/>
                <a:cs typeface="+mn-cs"/>
              </a:rPr>
              <a:t>i</a:t>
            </a: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As long as basic emotional and social needs are met, old age can be a very joyous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ii) Older people are generally more optimistic than young adults and adolescents.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 They are better at dealing with adversity and negative emotional experiences.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3) Although there are a number of reasons why older adults may experience depression (e.g., loss of loved ones, illness, reality of dying), research has found that negative emotions decline with age while positive emotions increase in frequency.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Arial" pitchFamily="34" charset="0"/>
                <a:ea typeface="ＭＳ Ｐゴシック" pitchFamily="34" charset="-128"/>
                <a:cs typeface="+mn-cs"/>
              </a:rPr>
              <a:t>i</a:t>
            </a: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There are a number of reasons why emotional well-being might increase with 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 With wisdom and experience come the ability to avoid situations that may elicit negative emotions.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b) Older people are better at putting themselves in situations that elicit positive emotions.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c) Older people are more likely to set goals that emphasize positive emotional and meaningful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number of images recalled is as follows.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Young age group</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Positive: 3.7</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Negative: 3.75</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Neutral: 2.5</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Old age group</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Positive: 3.1</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Negative: 1.7</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Neutral: 1.4</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58</a:t>
            </a:fld>
            <a:endParaRPr lang="en-US" dirty="0"/>
          </a:p>
        </p:txBody>
      </p:sp>
    </p:spTree>
    <p:extLst>
      <p:ext uri="{BB962C8B-B14F-4D97-AF65-F5344CB8AC3E}">
        <p14:creationId xmlns:p14="http://schemas.microsoft.com/office/powerpoint/2010/main" val="2665111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Research has shown that the cognitive and physical changes in old age may take a toll on driving skills.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To address this problem, psychologist </a:t>
            </a:r>
            <a:r>
              <a:rPr lang="en-US" altLang="en-US" dirty="0" err="1">
                <a:latin typeface="Arial" pitchFamily="34" charset="0"/>
                <a:ea typeface="ＭＳ Ｐゴシック" pitchFamily="34" charset="-128"/>
              </a:rPr>
              <a:t>Karlene</a:t>
            </a:r>
            <a:r>
              <a:rPr lang="en-US" altLang="en-US" dirty="0">
                <a:latin typeface="Arial" pitchFamily="34" charset="0"/>
                <a:ea typeface="ＭＳ Ｐゴシック" pitchFamily="34" charset="-128"/>
              </a:rPr>
              <a:t> Ball developed an intervention call the Useful Field of View (UFOV) Speed of Processing training.</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These are a computer-based training exercises to increase the portion of the visual field that adults can quickly process and respond to.</a:t>
            </a:r>
          </a:p>
          <a:p>
            <a:pPr defTabSz="457200"/>
            <a:r>
              <a:rPr lang="en-US" altLang="en-US" dirty="0">
                <a:latin typeface="Arial" pitchFamily="34" charset="0"/>
                <a:ea typeface="ＭＳ Ｐゴシック" pitchFamily="34" charset="-128"/>
              </a:rPr>
              <a:t>	ii) Records from several states have shown that those who complete the UFOV training were half as likely to have an accident during the study period.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59</a:t>
            </a:fld>
            <a:endParaRPr lang="en-US" dirty="0"/>
          </a:p>
        </p:txBody>
      </p:sp>
    </p:spTree>
    <p:extLst>
      <p:ext uri="{BB962C8B-B14F-4D97-AF65-F5344CB8AC3E}">
        <p14:creationId xmlns:p14="http://schemas.microsoft.com/office/powerpoint/2010/main" val="197193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The brain also goes through age-related physical changes.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Volume of white and grey matter of the cerebral cortex, as well as the memory-processing hippocampus, are reduced.</a:t>
            </a:r>
          </a:p>
          <a:p>
            <a:pPr defTabSz="457200">
              <a:lnSpc>
                <a:spcPct val="80000"/>
              </a:lnSpc>
            </a:pPr>
            <a:r>
              <a:rPr lang="en-US" altLang="en-US" sz="1200" dirty="0">
                <a:latin typeface="Arial" pitchFamily="34" charset="0"/>
                <a:ea typeface="ＭＳ Ｐゴシック" pitchFamily="34" charset="-128"/>
              </a:rPr>
              <a:t>	ii) Aging also puts people at a greater risk for developing neurodegenerative conditions.</a:t>
            </a:r>
          </a:p>
          <a:p>
            <a:pPr defTabSz="457200">
              <a:lnSpc>
                <a:spcPct val="80000"/>
              </a:lnSpc>
            </a:pPr>
            <a:r>
              <a:rPr lang="en-US" altLang="en-US" sz="1200" dirty="0">
                <a:latin typeface="Arial" pitchFamily="34" charset="0"/>
                <a:ea typeface="ＭＳ Ｐゴシック" pitchFamily="34" charset="-128"/>
              </a:rPr>
              <a:t>		a) These are characterized by significant loss of nerve cells and nervous system functioning.</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Dementia (p. 403) </a:t>
            </a:r>
            <a:r>
              <a:rPr lang="en-US" altLang="en-US" sz="1200" i="1" dirty="0">
                <a:latin typeface="Arial" pitchFamily="34" charset="0"/>
                <a:ea typeface="ＭＳ Ｐゴシック" pitchFamily="34" charset="-128"/>
              </a:rPr>
              <a:t>refers to a set of symptoms including mild to severe disruption of mental functioning, memory loss, disorientation, poor judgment, and decision making.</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iii) Approximately 14% of people older than 71 years of age have dementia.</a:t>
            </a:r>
          </a:p>
          <a:p>
            <a:pPr defTabSz="457200">
              <a:lnSpc>
                <a:spcPct val="80000"/>
              </a:lnSpc>
            </a:pPr>
            <a:r>
              <a:rPr lang="en-US" altLang="en-US" sz="1200" dirty="0">
                <a:latin typeface="Arial" pitchFamily="34" charset="0"/>
                <a:ea typeface="ＭＳ Ｐゴシック" pitchFamily="34" charset="-128"/>
              </a:rPr>
              <a:t>		a) 10% of this group have a type of dementia called Alzheimer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disease (Figure 10.19).</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Alzheimer</a:t>
            </a:r>
            <a:r>
              <a:rPr lang="ja-JP" altLang="en-US" sz="1200" b="1" i="1" dirty="0">
                <a:latin typeface="Arial" pitchFamily="34" charset="0"/>
                <a:ea typeface="ＭＳ Ｐゴシック" pitchFamily="34" charset="-128"/>
              </a:rPr>
              <a:t>’</a:t>
            </a:r>
            <a:r>
              <a:rPr lang="en-US" altLang="ja-JP" sz="1200" b="1" i="1" dirty="0">
                <a:latin typeface="Arial" pitchFamily="34" charset="0"/>
                <a:ea typeface="ＭＳ Ｐゴシック" pitchFamily="34" charset="-128"/>
              </a:rPr>
              <a:t>s disease (p. 403)</a:t>
            </a:r>
            <a:r>
              <a:rPr lang="en-US" altLang="ja-JP" sz="1200" i="1" dirty="0">
                <a:latin typeface="Arial" pitchFamily="34" charset="0"/>
                <a:ea typeface="ＭＳ Ｐゴシック" pitchFamily="34" charset="-128"/>
              </a:rPr>
              <a:t> is a degenerative and terminal condition resulting in severe damage of the entire brain.</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Alzheimer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disease rarely appears before age 60, and it usually lasts 7 to 10 years from onset to death (although some have lived much longer).</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Early symptoms include forgetfulness of recent events, poor judgment, and some mood and personality changes.</a:t>
            </a:r>
          </a:p>
          <a:p>
            <a:pPr defTabSz="457200">
              <a:lnSpc>
                <a:spcPct val="80000"/>
              </a:lnSpc>
            </a:pPr>
            <a:r>
              <a:rPr lang="en-US" altLang="en-US" sz="1200" dirty="0">
                <a:latin typeface="Arial" pitchFamily="34" charset="0"/>
                <a:ea typeface="ＭＳ Ｐゴシック" pitchFamily="34" charset="-128"/>
              </a:rPr>
              <a:t>	ii) As it progresses, people struggle to recognize family members, have frequent memory loss, and experience confusion.</a:t>
            </a:r>
          </a:p>
          <a:p>
            <a:pPr defTabSz="457200">
              <a:lnSpc>
                <a:spcPct val="80000"/>
              </a:lnSpc>
            </a:pPr>
            <a:r>
              <a:rPr lang="en-US" altLang="en-US" sz="1200" dirty="0">
                <a:latin typeface="Arial" pitchFamily="34" charset="0"/>
                <a:ea typeface="ＭＳ Ｐゴシック" pitchFamily="34" charset="-128"/>
              </a:rPr>
              <a:t>	iii) In the most advanced stages, individuals may fail to recognize themselves and develop difficulty with basic bodily processes (e.g., swallowing and bladder control).</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Alzheimer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disease is thought to be due to the buildup of certain proteins, often referred to as </a:t>
            </a:r>
            <a:r>
              <a:rPr lang="en-US" altLang="ja-JP" sz="1200" i="1" dirty="0">
                <a:latin typeface="Arial" pitchFamily="34" charset="0"/>
                <a:ea typeface="ＭＳ Ｐゴシック" pitchFamily="34" charset="-128"/>
              </a:rPr>
              <a:t>plaques</a:t>
            </a:r>
            <a:r>
              <a:rPr lang="en-US" altLang="ja-JP" sz="1200" dirty="0">
                <a:latin typeface="Arial" pitchFamily="34" charset="0"/>
                <a:ea typeface="ＭＳ Ｐゴシック" pitchFamily="34" charset="-128"/>
              </a:rPr>
              <a:t>, that clump together in the spaces between neurons.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interrupts normal activity.</a:t>
            </a:r>
          </a:p>
          <a:p>
            <a:pPr defTabSz="457200">
              <a:lnSpc>
                <a:spcPct val="80000"/>
              </a:lnSpc>
            </a:pPr>
            <a:r>
              <a:rPr lang="en-US" altLang="en-US" sz="1200" dirty="0">
                <a:latin typeface="Arial" pitchFamily="34" charset="0"/>
                <a:ea typeface="ＭＳ Ｐゴシック" pitchFamily="34" charset="-128"/>
              </a:rPr>
              <a:t>	ii) Another protein forms </a:t>
            </a:r>
            <a:r>
              <a:rPr lang="en-US" altLang="en-US" sz="1200" i="1" dirty="0">
                <a:latin typeface="Arial" pitchFamily="34" charset="0"/>
                <a:ea typeface="ＭＳ Ｐゴシック" pitchFamily="34" charset="-128"/>
              </a:rPr>
              <a:t>neurofibrillary tangles</a:t>
            </a:r>
            <a:r>
              <a:rPr lang="en-US" altLang="en-US" sz="1200" dirty="0">
                <a:latin typeface="Arial" pitchFamily="34" charset="0"/>
                <a:ea typeface="ＭＳ Ｐゴシック" pitchFamily="34" charset="-128"/>
              </a:rPr>
              <a:t> within nerve cells, which severely disrupts their structural integrity and functioning.</a:t>
            </a:r>
          </a:p>
          <a:p>
            <a:endParaRPr lang="en-US" altLang="en-US" sz="1200"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illustration shows the following.</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Healthy: </a:t>
            </a: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Neurons are healthy. The cross section of the brain shows clear edges.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r>
              <a:rPr lang="en-CA"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Affected by Advanced Alzheimer’s disease:</a:t>
            </a:r>
            <a:r>
              <a:rPr lang="en-CA"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Neurons show pink-coloured masses labelled “Neurofibrillary tangles.” The area between the neurons shows eye-shaped masses labelled “Amyloid plaques” with a brown dot in them. The cross section of the brain shows edges that have been eaten away.</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60</a:t>
            </a:fld>
            <a:endParaRPr lang="en-US" dirty="0"/>
          </a:p>
        </p:txBody>
      </p:sp>
    </p:spTree>
    <p:extLst>
      <p:ext uri="{BB962C8B-B14F-4D97-AF65-F5344CB8AC3E}">
        <p14:creationId xmlns:p14="http://schemas.microsoft.com/office/powerpoint/2010/main" val="1828252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What do we know about cognitive abilities?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Memory abilities change over the course of the life span.</a:t>
            </a:r>
          </a:p>
          <a:p>
            <a:pPr defTabSz="457200"/>
            <a:r>
              <a:rPr lang="en-US" altLang="en-US" dirty="0">
                <a:latin typeface="Arial" pitchFamily="34" charset="0"/>
                <a:ea typeface="ＭＳ Ｐゴシック" pitchFamily="34" charset="-128"/>
              </a:rPr>
              <a:t>	ii) Fluid intelligence peaks during young adulthood and proceeds to decline, whereas crystallized intelligence remains largely intact (Module 9.2).</a:t>
            </a:r>
          </a:p>
          <a:p>
            <a:pPr defTabSz="457200"/>
            <a:r>
              <a:rPr lang="en-US" altLang="en-US" dirty="0">
                <a:latin typeface="Arial" pitchFamily="34" charset="0"/>
                <a:ea typeface="ＭＳ Ｐゴシック" pitchFamily="34" charset="-128"/>
              </a:rPr>
              <a:t>		a) For example, your grandparent probably has no problem solving a crossword puzzle, which requires the use of accumulated knowledge.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How can science explain age-related differences in cognitive abilities?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Older adults sometimes use ineffective cognitive strategies, leading to lower levels of activation of relevant brain areas. However, by giving older adults strategies to help them more deeply encode the information, older adults were able to activate these brain areas to a greater extent, thus improving their memories for the information.</a:t>
            </a:r>
          </a:p>
          <a:p>
            <a:pPr defTabSz="457200"/>
            <a:r>
              <a:rPr lang="en-US" altLang="en-US" dirty="0">
                <a:latin typeface="Arial" pitchFamily="34" charset="0"/>
                <a:ea typeface="ＭＳ Ｐゴシック" pitchFamily="34" charset="-128"/>
              </a:rPr>
              <a:t>	ii) Older brains show more general, non-specific brain activation for a given task. They may do so either because they are compensating for deficits in one area by recruiting other areas, or possibly because they are less capable of limiting activation to the appropriate, specialized neural areas.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61</a:t>
            </a:fld>
            <a:endParaRPr lang="en-US" dirty="0"/>
          </a:p>
        </p:txBody>
      </p:sp>
    </p:spTree>
    <p:extLst>
      <p:ext uri="{BB962C8B-B14F-4D97-AF65-F5344CB8AC3E}">
        <p14:creationId xmlns:p14="http://schemas.microsoft.com/office/powerpoint/2010/main" val="819621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One view is that development happens in </a:t>
            </a:r>
            <a:r>
              <a:rPr lang="en-US" altLang="en-US" i="1" dirty="0">
                <a:latin typeface="Arial" pitchFamily="34" charset="0"/>
                <a:ea typeface="ＭＳ Ｐゴシック" pitchFamily="34" charset="-128"/>
              </a:rPr>
              <a:t>stages</a:t>
            </a:r>
            <a:r>
              <a:rPr lang="en-US" altLang="en-US" dirty="0">
                <a:latin typeface="Arial" pitchFamily="34" charset="0"/>
                <a:ea typeface="ＭＳ Ｐゴシック" pitchFamily="34" charset="-128"/>
              </a:rPr>
              <a:t>, a progression of abrupt transitions in physical or mental skills, followed by slower, more gradual change.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Transition from stage to stage is similar to a growth spurt, marked by rapid shifts in thinking and behaving.</a:t>
            </a:r>
          </a:p>
          <a:p>
            <a:pPr defTabSz="457200"/>
            <a:r>
              <a:rPr lang="en-US" altLang="en-US" dirty="0">
                <a:latin typeface="Arial" pitchFamily="34" charset="0"/>
                <a:ea typeface="ＭＳ Ｐゴシック" pitchFamily="34" charset="-128"/>
              </a:rPr>
              <a:t>		a) These stages represent a fundamental shift in the type of abilities.</a:t>
            </a:r>
          </a:p>
          <a:p>
            <a:pPr defTabSz="457200"/>
            <a:r>
              <a:rPr lang="en-US" altLang="en-US" dirty="0">
                <a:latin typeface="Arial" pitchFamily="34" charset="0"/>
                <a:ea typeface="ＭＳ Ｐゴシック" pitchFamily="34" charset="-128"/>
              </a:rPr>
              <a:t>		b) This understanding can be seen in developmental milestones of motor development (crawling, standing, walking; Module 10.2).</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Another view is that development happens as a </a:t>
            </a:r>
            <a:r>
              <a:rPr lang="en-US" altLang="en-US" i="1" dirty="0">
                <a:latin typeface="Arial" pitchFamily="34" charset="0"/>
                <a:ea typeface="ＭＳ Ｐゴシック" pitchFamily="34" charset="-128"/>
              </a:rPr>
              <a:t>continuous</a:t>
            </a:r>
            <a:r>
              <a:rPr lang="en-US" altLang="en-US" dirty="0">
                <a:latin typeface="Arial" pitchFamily="34" charset="0"/>
                <a:ea typeface="ＭＳ Ｐゴシック" pitchFamily="34" charset="-128"/>
              </a:rPr>
              <a:t> change, at a slower, steady pace.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Adults are more likely to see slow changes in their physical and mental abilities vs. rapid shifts.</a:t>
            </a:r>
          </a:p>
          <a:p>
            <a:pPr defTabSz="457200"/>
            <a:r>
              <a:rPr lang="en-US" altLang="en-US" dirty="0">
                <a:latin typeface="Arial" pitchFamily="34" charset="0"/>
                <a:ea typeface="ＭＳ Ｐゴシック" pitchFamily="34" charset="-128"/>
              </a:rPr>
              <a:t>		a) However, there are still stages in adulthood, such as marriage, parenthood, and retirement (Module 10.4).</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8563591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Arial" pitchFamily="34" charset="0"/>
                <a:ea typeface="ＭＳ Ｐゴシック" pitchFamily="34" charset="-128"/>
              </a:rPr>
              <a:t>1) </a:t>
            </a:r>
            <a:r>
              <a:rPr lang="en-US" altLang="en-US" i="1" dirty="0">
                <a:latin typeface="Arial" pitchFamily="34" charset="0"/>
                <a:ea typeface="ＭＳ Ｐゴシック" pitchFamily="34" charset="-128"/>
              </a:rPr>
              <a:t>Can we critically evaluate our assumptions about age-related cognitive changes?</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is too simplistic to say that memory declines with age—it depends on the type of memory system (STM or LTM) and on the individual.</a:t>
            </a:r>
          </a:p>
          <a:p>
            <a:pPr defTabSz="457200">
              <a:lnSpc>
                <a:spcPct val="90000"/>
              </a:lnSpc>
            </a:pPr>
            <a:r>
              <a:rPr lang="en-US" altLang="en-US" dirty="0">
                <a:latin typeface="Arial" pitchFamily="34" charset="0"/>
                <a:ea typeface="ＭＳ Ｐゴシック" pitchFamily="34" charset="-128"/>
              </a:rPr>
              <a:t>	ii) There are many types of memory:</a:t>
            </a:r>
          </a:p>
          <a:p>
            <a:pPr defTabSz="457200">
              <a:lnSpc>
                <a:spcPct val="90000"/>
              </a:lnSpc>
            </a:pPr>
            <a:r>
              <a:rPr lang="en-US" altLang="en-US" dirty="0">
                <a:latin typeface="Arial" pitchFamily="34" charset="0"/>
                <a:ea typeface="ＭＳ Ｐゴシック" pitchFamily="34" charset="-128"/>
              </a:rPr>
              <a:t>		a) Episodic = events</a:t>
            </a:r>
          </a:p>
          <a:p>
            <a:pPr defTabSz="457200">
              <a:lnSpc>
                <a:spcPct val="90000"/>
              </a:lnSpc>
            </a:pPr>
            <a:r>
              <a:rPr lang="en-US" altLang="en-US" dirty="0">
                <a:latin typeface="Arial" pitchFamily="34" charset="0"/>
                <a:ea typeface="ＭＳ Ｐゴシック" pitchFamily="34" charset="-128"/>
              </a:rPr>
              <a:t>		b) Semantic = meaning and structure of facts</a:t>
            </a:r>
          </a:p>
          <a:p>
            <a:pPr defTabSz="457200">
              <a:lnSpc>
                <a:spcPct val="90000"/>
              </a:lnSpc>
            </a:pPr>
            <a:r>
              <a:rPr lang="en-US" altLang="en-US" dirty="0">
                <a:latin typeface="Arial" pitchFamily="34" charset="0"/>
                <a:ea typeface="ＭＳ Ｐゴシック" pitchFamily="34" charset="-128"/>
              </a:rPr>
              <a:t>		c) Procedural = motor skills.</a:t>
            </a:r>
          </a:p>
          <a:p>
            <a:pPr defTabSz="457200">
              <a:lnSpc>
                <a:spcPct val="90000"/>
              </a:lnSpc>
            </a:pPr>
            <a:r>
              <a:rPr lang="en-US" altLang="en-US" dirty="0">
                <a:latin typeface="Arial" pitchFamily="34" charset="0"/>
                <a:ea typeface="ＭＳ Ｐゴシック" pitchFamily="34" charset="-128"/>
              </a:rPr>
              <a:t>	iii) Episodic memory and working memory decline at a more rapid rate than other types of memory in healthy, aging adults.</a:t>
            </a:r>
          </a:p>
          <a:p>
            <a:pPr defTabSz="457200">
              <a:lnSpc>
                <a:spcPct val="90000"/>
              </a:lnSpc>
            </a:pPr>
            <a:r>
              <a:rPr lang="en-US" altLang="en-US" dirty="0">
                <a:latin typeface="Arial" pitchFamily="34" charset="0"/>
                <a:ea typeface="ＭＳ Ｐゴシック" pitchFamily="34" charset="-128"/>
              </a:rPr>
              <a:t>		a) However, older people remained skilled at remembering facts and ways to operate devices.</a:t>
            </a:r>
          </a:p>
          <a:p>
            <a:pPr defTabSz="457200">
              <a:lnSpc>
                <a:spcPct val="90000"/>
              </a:lnSpc>
            </a:pPr>
            <a:r>
              <a:rPr lang="en-US" altLang="en-US" dirty="0">
                <a:latin typeface="Arial" pitchFamily="34" charset="0"/>
                <a:ea typeface="ＭＳ Ｐゴシック" pitchFamily="34" charset="-128"/>
              </a:rPr>
              <a:t>	iv) Older adults learn to compensate for their reduced raw cognitive power by using their abilities more skillfully.</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2) </a:t>
            </a:r>
            <a:r>
              <a:rPr lang="en-US" altLang="en-US" i="1" dirty="0">
                <a:latin typeface="Arial" pitchFamily="34" charset="0"/>
                <a:ea typeface="ＭＳ Ｐゴシック" pitchFamily="34" charset="-128"/>
              </a:rPr>
              <a:t>Why is this relevant?</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Although some declines in mental abilities are expected with age, people have a great deal of control over how they age.</a:t>
            </a:r>
          </a:p>
          <a:p>
            <a:pPr defTabSz="457200">
              <a:lnSpc>
                <a:spcPct val="90000"/>
              </a:lnSpc>
            </a:pPr>
            <a:r>
              <a:rPr lang="en-US" altLang="en-US" dirty="0">
                <a:latin typeface="Arial" pitchFamily="34" charset="0"/>
                <a:ea typeface="ＭＳ Ｐゴシック" pitchFamily="34" charset="-128"/>
              </a:rPr>
              <a:t>	ii) Research has found that older people who choose to engage in cognitive tasks are mentally sharper and more satisfied with their mental abilities than those who feel they cannot overcome the effects of aging.</a:t>
            </a:r>
          </a:p>
          <a:p>
            <a:pPr defTabSz="457200">
              <a:lnSpc>
                <a:spcPct val="90000"/>
              </a:lnSpc>
            </a:pPr>
            <a:r>
              <a:rPr lang="en-US" altLang="en-US" dirty="0">
                <a:latin typeface="Arial" pitchFamily="34" charset="0"/>
                <a:ea typeface="ＭＳ Ｐゴシック" pitchFamily="34" charset="-128"/>
              </a:rPr>
              <a:t>		a) One key appears to be engaging in activities that you like (such as socializing, gardening, etc.) versus those people expect you to engage in (e.g., crossword puzzles).</a:t>
            </a:r>
          </a:p>
          <a:p>
            <a:pPr defTabSz="457200">
              <a:lnSpc>
                <a:spcPct val="90000"/>
              </a:lnSpc>
            </a:pPr>
            <a:r>
              <a:rPr lang="en-US" altLang="en-US" dirty="0">
                <a:latin typeface="Arial" pitchFamily="34" charset="0"/>
                <a:ea typeface="ＭＳ Ｐゴシック" pitchFamily="34" charset="-128"/>
              </a:rPr>
              <a:t>	iii) These findings have an influence in how we interact with senior citizens at home and in retirement facilities.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62</a:t>
            </a:fld>
            <a:endParaRPr lang="en-US" dirty="0"/>
          </a:p>
        </p:txBody>
      </p:sp>
    </p:spTree>
    <p:extLst>
      <p:ext uri="{BB962C8B-B14F-4D97-AF65-F5344CB8AC3E}">
        <p14:creationId xmlns:p14="http://schemas.microsoft.com/office/powerpoint/2010/main" val="2889021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1) </a:t>
            </a:r>
            <a:r>
              <a:rPr kumimoji="0" lang="en-US" altLang="en-US" sz="1200" b="0"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Can we critically evaluate our assumptions about age-related cognitive changes?</a:t>
            </a:r>
            <a:endPar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Arial" pitchFamily="34" charset="0"/>
                <a:ea typeface="ＭＳ Ｐゴシック" pitchFamily="34" charset="-128"/>
                <a:cs typeface="+mn-cs"/>
              </a:rPr>
              <a:t>i</a:t>
            </a: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It is too simplistic to say that memory declines with age—it depends on the type of memory system (STM or LTM) and on the individual.</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ii) There are many types of memory:</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 Episodic = events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b) Semantic = meaning and structure of facts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c) Procedural = motor skills.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iii) Episodic memory and working memory decline at a more rapid rate than other types of memory in healthy, aging adults.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 However, older people remained skilled at remembering facts and ways to operate devices.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iv) Older adults learn to compensate for their reduced raw cognitive power by using their abilities more skillfully.</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 </a:t>
            </a:r>
            <a:r>
              <a:rPr kumimoji="0" lang="en-US" altLang="en-US" sz="1200" b="0"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Why is this relevant?</a:t>
            </a:r>
            <a:endPar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Arial" pitchFamily="34" charset="0"/>
                <a:ea typeface="ＭＳ Ｐゴシック" pitchFamily="34" charset="-128"/>
                <a:cs typeface="+mn-cs"/>
              </a:rPr>
              <a:t>i</a:t>
            </a: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Although some declines in mental abilities are expected with age, people have a great deal of control over how they age.</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ii) Research has found that older people who choose to engage in cognitive tasks are mentally sharper and more satisfied with their mental abilities than those who feel they cannot overcome the effects of aging.</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a) One key appears to be engaging in activities that you like (such as socializing, gardening, etc.) versus those people expect you to engage in (e.g., crossword puzzles).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iii) These findings have an influence in how we interact with senior citizens at home and in retirement facilities.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63</a:t>
            </a:fld>
            <a:endParaRPr lang="en-US" dirty="0"/>
          </a:p>
        </p:txBody>
      </p:sp>
    </p:spTree>
    <p:extLst>
      <p:ext uri="{BB962C8B-B14F-4D97-AF65-F5344CB8AC3E}">
        <p14:creationId xmlns:p14="http://schemas.microsoft.com/office/powerpoint/2010/main" val="187315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Genetics and environment begin to shape an individual throughout pregnancy (gestation).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Germinal stage (p. 364)</a:t>
            </a:r>
            <a:r>
              <a:rPr lang="en-US" altLang="en-US" sz="1200" i="1" dirty="0">
                <a:latin typeface="Arial" pitchFamily="34" charset="0"/>
                <a:ea typeface="ＭＳ Ｐゴシック" pitchFamily="34" charset="-128"/>
              </a:rPr>
              <a:t> is the first phase of prenatal development, which spans from conception to two weeks.</a:t>
            </a:r>
            <a:endParaRPr lang="en-US" altLang="en-US" sz="1200" dirty="0">
              <a:latin typeface="Arial" pitchFamily="34" charset="0"/>
              <a:ea typeface="ＭＳ Ｐゴシック" pitchFamily="34" charset="-128"/>
            </a:endParaRPr>
          </a:p>
          <a:p>
            <a:pPr defTabSz="457200">
              <a:lnSpc>
                <a:spcPct val="8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2) It all begins at </a:t>
            </a:r>
            <a:r>
              <a:rPr lang="en-US" altLang="en-US" sz="1200" i="1" dirty="0">
                <a:latin typeface="Arial" pitchFamily="34" charset="0"/>
                <a:ea typeface="ＭＳ Ｐゴシック" pitchFamily="34" charset="-128"/>
              </a:rPr>
              <a:t>fertilization</a:t>
            </a:r>
            <a:r>
              <a:rPr lang="en-US" altLang="en-US" sz="1200" dirty="0">
                <a:latin typeface="Arial" pitchFamily="34" charset="0"/>
                <a:ea typeface="ＭＳ Ｐゴシック" pitchFamily="34" charset="-128"/>
              </a:rPr>
              <a:t> with the formation of a zygote.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Zygote (p. 364)</a:t>
            </a:r>
            <a:r>
              <a:rPr lang="en-US" altLang="en-US" sz="1200" i="1" dirty="0">
                <a:latin typeface="Arial" pitchFamily="34" charset="0"/>
                <a:ea typeface="ＭＳ Ｐゴシック" pitchFamily="34" charset="-128"/>
              </a:rPr>
              <a:t> a cell formed by the fusion of a sperm and an ovum (egg cell).</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zygote begins dividing into more and more cells.</a:t>
            </a:r>
          </a:p>
          <a:p>
            <a:pPr defTabSz="457200">
              <a:lnSpc>
                <a:spcPct val="80000"/>
              </a:lnSpc>
            </a:pPr>
            <a:r>
              <a:rPr lang="en-US" altLang="en-US" sz="1200" dirty="0">
                <a:latin typeface="Arial" pitchFamily="34" charset="0"/>
                <a:ea typeface="ＭＳ Ｐゴシック" pitchFamily="34" charset="-128"/>
              </a:rPr>
              <a:t>	ii) The zygotes developmental progress can be measured by its </a:t>
            </a:r>
            <a:r>
              <a:rPr lang="en-US" altLang="en-US" sz="1200" i="1" dirty="0">
                <a:latin typeface="Arial" pitchFamily="34" charset="0"/>
                <a:ea typeface="ＭＳ Ｐゴシック" pitchFamily="34" charset="-128"/>
              </a:rPr>
              <a:t>gestational age</a:t>
            </a:r>
            <a:r>
              <a:rPr lang="en-US" altLang="en-US" sz="1200" dirty="0">
                <a:latin typeface="Arial" pitchFamily="34" charset="0"/>
                <a:ea typeface="ＭＳ Ｐゴシック" pitchFamily="34" charset="-128"/>
              </a:rPr>
              <a:t> (estimated time since fertilization).</a:t>
            </a:r>
          </a:p>
          <a:p>
            <a:pPr defTabSz="457200">
              <a:lnSpc>
                <a:spcPct val="80000"/>
              </a:lnSpc>
            </a:pPr>
            <a:r>
              <a:rPr lang="en-US" altLang="en-US" sz="1200" dirty="0">
                <a:latin typeface="Arial" pitchFamily="34" charset="0"/>
                <a:ea typeface="ＭＳ Ｐゴシック" pitchFamily="34" charset="-128"/>
              </a:rPr>
              <a:t>	iii) At a gestational age of six days, the zygote, not called a </a:t>
            </a:r>
            <a:r>
              <a:rPr lang="en-US" altLang="en-US" sz="1200" i="1" dirty="0">
                <a:latin typeface="Arial" pitchFamily="34" charset="0"/>
                <a:ea typeface="ＭＳ Ｐゴシック" pitchFamily="34" charset="-128"/>
              </a:rPr>
              <a:t>blastocyst</a:t>
            </a:r>
            <a:r>
              <a:rPr lang="en-US" altLang="en-US" sz="1200" dirty="0">
                <a:latin typeface="Arial" pitchFamily="34" charset="0"/>
                <a:ea typeface="ＭＳ Ｐゴシック" pitchFamily="34" charset="-128"/>
              </a:rPr>
              <a:t>, contains 50-150 nonspecialized cells.</a:t>
            </a:r>
          </a:p>
          <a:p>
            <a:pPr defTabSz="457200">
              <a:lnSpc>
                <a:spcPct val="80000"/>
              </a:lnSpc>
            </a:pPr>
            <a:r>
              <a:rPr lang="en-US" altLang="en-US" sz="1200" dirty="0">
                <a:latin typeface="Arial" pitchFamily="34" charset="0"/>
                <a:ea typeface="ＭＳ Ｐゴシック" pitchFamily="34" charset="-128"/>
              </a:rPr>
              <a:t>		a) At this point, the blastocyst uses energy and resources provided by the ovum.</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The blastocyst moves along the fallopian tubes and becomes implanted in the lining of the uterus.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Soon after implantation, the blastocyst divides into a group of cells that continues developing into the embryo and another group that forms the placenta.</a:t>
            </a:r>
          </a:p>
          <a:p>
            <a:pPr defTabSz="457200">
              <a:lnSpc>
                <a:spcPct val="80000"/>
              </a:lnSpc>
            </a:pPr>
            <a:r>
              <a:rPr lang="en-US" altLang="en-US" sz="1200" dirty="0">
                <a:latin typeface="Arial" pitchFamily="34" charset="0"/>
                <a:ea typeface="ＭＳ Ｐゴシック" pitchFamily="34" charset="-128"/>
              </a:rPr>
              <a:t>		a) This is the structure that allows oxygen and nutrients to pass to the fetus and waste to leave the fetus.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Embryonic stage (p. 364)</a:t>
            </a:r>
            <a:r>
              <a:rPr lang="en-US" altLang="en-US" sz="1200" i="1" dirty="0">
                <a:latin typeface="Arial" pitchFamily="34" charset="0"/>
                <a:ea typeface="ＭＳ Ｐゴシック" pitchFamily="34" charset="-128"/>
              </a:rPr>
              <a:t> spans weeks two through eight, during which time the embryo begins developing major physical structures such as the heart and nervous system, as well as the beginnings of arms, legs, hands, and feet.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After week eight, the fetus passes into the fetal stage (Table 10.1).</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Fetal stage (p. 364)</a:t>
            </a:r>
            <a:r>
              <a:rPr lang="en-US" altLang="en-US" sz="1200" i="1" dirty="0">
                <a:latin typeface="Arial" pitchFamily="34" charset="0"/>
                <a:ea typeface="ＭＳ Ｐゴシック" pitchFamily="34" charset="-128"/>
              </a:rPr>
              <a:t> spans weeks eight through birth, during which time the skeletal, organ, and nervous systems become more developed and specialized.</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Muscles develop and the fetus begins to move.</a:t>
            </a:r>
          </a:p>
          <a:p>
            <a:pPr defTabSz="457200">
              <a:lnSpc>
                <a:spcPct val="80000"/>
              </a:lnSpc>
            </a:pPr>
            <a:r>
              <a:rPr lang="en-US" altLang="en-US" sz="1200" dirty="0">
                <a:latin typeface="Arial" pitchFamily="34" charset="0"/>
                <a:ea typeface="ＭＳ Ｐゴシック" pitchFamily="34" charset="-128"/>
              </a:rPr>
              <a:t>	ii) Sleeping and waking cycles start and the senses become fine-tuned.</a:t>
            </a:r>
          </a:p>
          <a:p>
            <a:pPr defTabSz="457200">
              <a:lnSpc>
                <a:spcPct val="80000"/>
              </a:lnSpc>
            </a:pPr>
            <a:r>
              <a:rPr lang="en-US" altLang="en-US" sz="1200" dirty="0">
                <a:latin typeface="Arial" pitchFamily="34" charset="0"/>
                <a:ea typeface="ＭＳ Ｐゴシック" pitchFamily="34" charset="-128"/>
              </a:rPr>
              <a:t>		a) The fetus can even respond to external cues.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248081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beginning of the human brain can be seen during the embryonic stage, between the second and third weeks of gestation.</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Brain development spans all the way to early adulthood.</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Genetically programmed cells migrate to their appropriate sites and begin to differentiate into nerve cells.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Within two weeks of conception, a layer of specialized nerve cells begins to fold over onto itself, forming the </a:t>
            </a:r>
            <a:r>
              <a:rPr lang="en-US" altLang="en-US" i="1" dirty="0">
                <a:latin typeface="Arial" pitchFamily="34" charset="0"/>
                <a:ea typeface="ＭＳ Ｐゴシック" pitchFamily="34" charset="-128"/>
              </a:rPr>
              <a:t>neural tube</a:t>
            </a:r>
            <a:r>
              <a:rPr lang="en-US" altLang="en-US" dirty="0">
                <a:latin typeface="Arial" pitchFamily="34" charset="0"/>
                <a:ea typeface="ＭＳ Ｐゴシック" pitchFamily="34" charset="-128"/>
              </a:rPr>
              <a:t>, which eventually develops into the brain and spinal cord.</a:t>
            </a:r>
          </a:p>
          <a:p>
            <a:pPr defTabSz="457200"/>
            <a:r>
              <a:rPr lang="en-US" altLang="en-US" dirty="0">
                <a:latin typeface="Arial" pitchFamily="34" charset="0"/>
                <a:ea typeface="ＭＳ Ｐゴシック" pitchFamily="34" charset="-128"/>
              </a:rPr>
              <a:t>	ii) The first sign of major divisions of the brain (the forebrain, midbrain, and hindbrain) are apparent at 4 weeks</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gestation (Figure 10.2). </a:t>
            </a:r>
          </a:p>
          <a:p>
            <a:pPr defTabSz="457200"/>
            <a:r>
              <a:rPr lang="en-US" altLang="en-US" dirty="0">
                <a:latin typeface="Arial" pitchFamily="34" charset="0"/>
                <a:ea typeface="ＭＳ Ｐゴシック" pitchFamily="34" charset="-128"/>
              </a:rPr>
              <a:t>	iii) By 11 weeks</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gestation, the differentiations between the cerebral hemispheres, the cerebellum, and the brain stem are apparent.</a:t>
            </a:r>
          </a:p>
          <a:p>
            <a:pPr defTabSz="457200"/>
            <a:r>
              <a:rPr lang="en-US" altLang="en-US" dirty="0">
                <a:latin typeface="Arial" pitchFamily="34" charset="0"/>
                <a:ea typeface="ＭＳ Ｐゴシック" pitchFamily="34" charset="-128"/>
              </a:rPr>
              <a:t>	iv) </a:t>
            </a:r>
            <a:r>
              <a:rPr lang="en-US" altLang="en-US" i="1" dirty="0">
                <a:latin typeface="Arial" pitchFamily="34" charset="0"/>
                <a:ea typeface="ＭＳ Ｐゴシック" pitchFamily="34" charset="-128"/>
              </a:rPr>
              <a:t>Myelination</a:t>
            </a:r>
            <a:r>
              <a:rPr lang="en-US" altLang="en-US" dirty="0">
                <a:latin typeface="Arial" pitchFamily="34" charset="0"/>
                <a:ea typeface="ＭＳ Ｐゴシック" pitchFamily="34" charset="-128"/>
              </a:rPr>
              <a:t>, a process of fatty tissue building up around developing nerve cells, occurs during the final month of pregnancy.</a:t>
            </a:r>
          </a:p>
          <a:p>
            <a:pPr defTabSz="457200"/>
            <a:r>
              <a:rPr lang="en-US" altLang="en-US" dirty="0">
                <a:latin typeface="Arial" pitchFamily="34" charset="0"/>
                <a:ea typeface="ＭＳ Ｐゴシック" pitchFamily="34" charset="-128"/>
              </a:rPr>
              <a:t>		a) Myelin insulates nerve cells, enabling them to conduct messages more rapidly and efficiently (Module 3.2).</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At birth, the newborn has around 100 billion neurons and a brain that is approximately 25% the size and weight of an adult brain.</a:t>
            </a:r>
          </a:p>
          <a:p>
            <a:pPr defTabSz="457200"/>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4) Children’s brains have a very high amount of </a:t>
            </a:r>
            <a:r>
              <a:rPr lang="en-US" altLang="en-US" i="1" dirty="0">
                <a:latin typeface="Arial" pitchFamily="34" charset="0"/>
                <a:ea typeface="ＭＳ Ｐゴシック" pitchFamily="34" charset="-128"/>
              </a:rPr>
              <a:t>plasticity</a:t>
            </a:r>
            <a:r>
              <a:rPr lang="en-US" altLang="en-US" dirty="0">
                <a:latin typeface="Arial" pitchFamily="34" charset="0"/>
                <a:ea typeface="ＭＳ Ｐゴシック" pitchFamily="34" charset="-128"/>
              </a:rPr>
              <a:t>, so that whatever environments the child endures while growing up, her developing brain will be best able to learn to perceive and adapt to those environments. Our brains generally develop the patterns of biological organization that correspond to the world that we’ve experienced.</a:t>
            </a:r>
          </a:p>
          <a:p>
            <a:pPr defTabSz="457200"/>
            <a:endParaRPr lang="en-US" dirty="0">
              <a:latin typeface="Arial" pitchFamily="34" charset="0"/>
              <a:ea typeface="ＭＳ Ｐゴシック" pitchFamily="34" charset="-128"/>
            </a:endParaRPr>
          </a:p>
          <a:p>
            <a:pPr marL="0" marR="0">
              <a:lnSpc>
                <a:spcPct val="115000"/>
              </a:lnSpc>
              <a:spcBef>
                <a:spcPts val="1500"/>
              </a:spcBef>
              <a:spcAft>
                <a:spcPts val="1000"/>
              </a:spcAft>
            </a:pPr>
            <a:r>
              <a:rPr lang="en-CA" sz="1200" dirty="0">
                <a:solidFill>
                  <a:srgbClr val="000000"/>
                </a:solidFill>
                <a:effectLst/>
                <a:latin typeface="TimesNewRomanPS-BoldMT"/>
                <a:ea typeface="Times New Roman" panose="02020603050405020304" pitchFamily="18" charset="0"/>
                <a:cs typeface="TimesNewRomanPS-BoldMT"/>
              </a:rPr>
              <a:t>Long Description: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parts of the brain are labelled on each scan. The periods when the scans are taken and the parts of the brain that are visible are as follows.</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fontAlgn="auto">
              <a:lnSpc>
                <a:spcPct val="115000"/>
              </a:lnSpc>
              <a:spcBef>
                <a:spcPts val="0"/>
              </a:spcBef>
              <a:spcAft>
                <a:spcPts val="0"/>
              </a:spcAft>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 weeks: The head is not formed. A spinal cord-like structure is visible. The curved head of the spinal cord shows a purple ball-like part. Within it is a small yellow mass labelled “Optic vesicle.” The elongated parts below it in blue are “Midbrain” and “Hindbrain.” A small elliptical yellow-coloured part is labelled “Auditory vesicle.”</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 weeks: The head area of the fetus is now larger than at 4 weeks. The purple area is also larger and the yellow mass is shrunk. The blue part below the purple area is shown as two segments. The top of the second segment shows “Metencephalon (becomes cerebellum and pons).” The fetus shows a clear spinal cord. It starts from below the second blue segment and extends further down. The spinal cord is yellow in colour.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 weeks: The head of the fetus is visible. Its eyes, cheeks, head, mouth, and forehead are formed. The purple mass is now formed into 2 folds of almost equal size. The blue segment below the purple area shows clear folds and is labelled “Cerebellum.” The scan shows the “Medulla” on which the “Cerebellum” rests. The spinal cord continues below the “Medulla.” The “Medulla” and the spinal cord are yellow in colour.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 months: The fetus shows a large brain. A yellow coloured nerve connects the eye and the brain. The brain shows two large folds. The front fold is labelled “Cerebrum.” The scan shows a small blue part labelled “Cerebellum” below the “Cerebrum” and behind the “Medulla.” The spinal cord is also visible in the scan. </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fontAlgn="auto">
              <a:lnSpc>
                <a:spcPct val="115000"/>
              </a:lnSpc>
              <a:spcBef>
                <a:spcPts val="0"/>
              </a:spcBef>
              <a:spcAft>
                <a:spcPts val="0"/>
              </a:spcAft>
              <a:buFont typeface="Symbol" panose="05050102010706020507" pitchFamily="18" charset="2"/>
              <a:buChar char=""/>
            </a:pPr>
            <a:r>
              <a:rPr lang="en-CA"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 months (at birth): The scan shows a well-developed brain. The “Cerebrum” shows many folds. The eye and the brain are connected. The “Cerebellum” is labelled. The spinal cord runs through the back of the neck.</a:t>
            </a:r>
            <a:endPar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212569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Pregnant women typically need an almost 20% increase in energy intake during pregnancy, including foods high in protein and calcium.</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Malnutrition as well as illness and drugs can result in mild to severe physical and psychological effects on the fetus.</a:t>
            </a:r>
          </a:p>
          <a:p>
            <a:pPr defTabSz="457200">
              <a:lnSpc>
                <a:spcPct val="80000"/>
              </a:lnSpc>
            </a:pPr>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Teratogen (p. 366) </a:t>
            </a:r>
            <a:r>
              <a:rPr lang="en-US" altLang="en-US" sz="1200" i="1" dirty="0">
                <a:latin typeface="Arial" pitchFamily="34" charset="0"/>
                <a:ea typeface="ＭＳ Ｐゴシック" pitchFamily="34" charset="-128"/>
              </a:rPr>
              <a:t>are </a:t>
            </a:r>
            <a:r>
              <a:rPr lang="en-US" altLang="en-US" i="1" dirty="0">
                <a:latin typeface="Arial" pitchFamily="34" charset="0"/>
                <a:ea typeface="ＭＳ Ｐゴシック" pitchFamily="34" charset="-128"/>
              </a:rPr>
              <a:t>substances, such as drugs or environmental toxins, that impair the process of development.</a:t>
            </a:r>
            <a:r>
              <a:rPr lang="en-US" altLang="en-US" sz="1200" dirty="0">
                <a:latin typeface="Arial" pitchFamily="34" charset="0"/>
                <a:ea typeface="ＭＳ Ｐゴシック" pitchFamily="34" charset="-128"/>
              </a:rPr>
              <a:t> </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2) Alcohol and tobacco can be teratogens if consumed at the wrong times and in large amounts during pregnancy.</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Fetal alcohol syndrome (p. 366)</a:t>
            </a:r>
            <a:r>
              <a:rPr lang="en-US" altLang="en-US" sz="1200" i="1" dirty="0">
                <a:latin typeface="Arial" pitchFamily="34" charset="0"/>
                <a:ea typeface="ＭＳ Ｐゴシック" pitchFamily="34" charset="-128"/>
              </a:rPr>
              <a:t> involves abnormalities in mental functioning, growth, and facial development in the offspring of women who use alcohol during pregnancy.</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condition occurs in roughly 1.5 per 1000 births worldwide (but is probably underreported).</a:t>
            </a:r>
          </a:p>
          <a:p>
            <a:pPr defTabSz="457200">
              <a:lnSpc>
                <a:spcPct val="80000"/>
              </a:lnSpc>
            </a:pPr>
            <a:r>
              <a:rPr lang="en-US" altLang="en-US" sz="1200" dirty="0">
                <a:latin typeface="Arial" pitchFamily="34" charset="0"/>
                <a:ea typeface="ＭＳ Ｐゴシック" pitchFamily="34" charset="-128"/>
              </a:rPr>
              <a:t>	ii) As little as one drink per day can cause detrimental effects on the fetus.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Smoking decreases blood oxygen and raises uterine concentrations of poisonous nicotine and carbon monoxide, increasing the risk of miscarriage or death during infancy.</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Babies usually have a lower birth weight and are 30% more likely to be born premature.</a:t>
            </a:r>
          </a:p>
          <a:p>
            <a:pPr defTabSz="457200">
              <a:lnSpc>
                <a:spcPct val="80000"/>
              </a:lnSpc>
            </a:pPr>
            <a:r>
              <a:rPr lang="en-US" altLang="en-US" sz="1200" dirty="0">
                <a:latin typeface="Arial" pitchFamily="34" charset="0"/>
                <a:ea typeface="ＭＳ Ｐゴシック" pitchFamily="34" charset="-128"/>
              </a:rPr>
              <a:t>	ii) These babies are also at a great risk for having problems with some aspects of emotional development and impulse control.</a:t>
            </a:r>
          </a:p>
          <a:p>
            <a:pPr defTabSz="457200">
              <a:lnSpc>
                <a:spcPct val="80000"/>
              </a:lnSpc>
            </a:pPr>
            <a:endParaRPr lang="en-US" sz="1200" dirty="0">
              <a:latin typeface="Arial" pitchFamily="34" charset="0"/>
              <a:ea typeface="ＭＳ Ｐゴシック" pitchFamily="34" charset="-128"/>
            </a:endParaRPr>
          </a:p>
          <a:p>
            <a:pPr defTabSz="457200">
              <a:lnSpc>
                <a:spcPct val="80000"/>
              </a:lnSpc>
            </a:pPr>
            <a:r>
              <a:rPr lang="en-US" sz="1200" dirty="0">
                <a:latin typeface="Arial" pitchFamily="34" charset="0"/>
                <a:ea typeface="ＭＳ Ｐゴシック" pitchFamily="34" charset="-128"/>
              </a:rPr>
              <a:t>4) Maternal stress activated genetic processes that can interfere with normal prenatal development.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latin typeface="Arial" pitchFamily="34" charset="0"/>
                <a:ea typeface="ＭＳ Ｐゴシック" pitchFamily="34" charset="-128"/>
              </a:rPr>
              <a:t>	</a:t>
            </a:r>
            <a:r>
              <a:rPr lang="en-US" sz="1200" dirty="0" err="1">
                <a:latin typeface="Arial" pitchFamily="34" charset="0"/>
                <a:ea typeface="ＭＳ Ｐゴシック" pitchFamily="34" charset="-128"/>
              </a:rPr>
              <a:t>i</a:t>
            </a:r>
            <a:r>
              <a:rPr lang="en-US" sz="1200" dirty="0">
                <a:latin typeface="Arial" pitchFamily="34" charset="0"/>
                <a:ea typeface="ＭＳ Ｐゴシック" pitchFamily="34" charset="-128"/>
              </a:rPr>
              <a:t>) </a:t>
            </a:r>
            <a:r>
              <a:rPr lang="en-CA" sz="1200" kern="1200" dirty="0">
                <a:solidFill>
                  <a:schemeClr val="tx1"/>
                </a:solidFill>
                <a:effectLst/>
                <a:latin typeface="+mn-lt"/>
                <a:ea typeface="+mn-ea"/>
                <a:cs typeface="+mn-cs"/>
              </a:rPr>
              <a:t>Differences in geographic location and financial resources correlate to important factors such as better prenatal healthcare, nutrition, and stable social environments.</a:t>
            </a:r>
          </a:p>
          <a:p>
            <a:pPr marL="0" marR="0" lvl="0" indent="0" algn="l" defTabSz="457200" rtl="0" eaLnBrk="1" fontAlgn="auto" latinLnBrk="0" hangingPunct="1">
              <a:lnSpc>
                <a:spcPct val="80000"/>
              </a:lnSpc>
              <a:spcBef>
                <a:spcPts val="0"/>
              </a:spcBef>
              <a:spcAft>
                <a:spcPts val="0"/>
              </a:spcAft>
              <a:buClrTx/>
              <a:buSzTx/>
              <a:buFontTx/>
              <a:buNone/>
              <a:tabLst/>
              <a:defRPr/>
            </a:pPr>
            <a:r>
              <a:rPr lang="en-CA" sz="1200" kern="1200" dirty="0">
                <a:solidFill>
                  <a:schemeClr val="tx1"/>
                </a:solidFill>
                <a:effectLst/>
                <a:latin typeface="+mn-lt"/>
                <a:ea typeface="+mn-ea"/>
                <a:cs typeface="+mn-cs"/>
              </a:rPr>
              <a:t>	ii) Strong social sup- port and effective psychological coping skills are </a:t>
            </a:r>
            <a:r>
              <a:rPr lang="en-CA" sz="1200" kern="1200" dirty="0" err="1">
                <a:solidFill>
                  <a:schemeClr val="tx1"/>
                </a:solidFill>
                <a:effectLst/>
                <a:latin typeface="+mn-lt"/>
                <a:ea typeface="+mn-ea"/>
                <a:cs typeface="+mn-cs"/>
              </a:rPr>
              <a:t>asso</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ciated</a:t>
            </a:r>
            <a:r>
              <a:rPr lang="en-CA" sz="1200" kern="1200" dirty="0">
                <a:solidFill>
                  <a:schemeClr val="tx1"/>
                </a:solidFill>
                <a:effectLst/>
                <a:latin typeface="+mn-lt"/>
                <a:ea typeface="+mn-ea"/>
                <a:cs typeface="+mn-cs"/>
              </a:rPr>
              <a:t> with positive fetal developmental.</a:t>
            </a:r>
            <a:endParaRPr lang="en-CA"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CA"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952004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DF6EFB-3F44-496C-A842-1E0B3D3B975A}" type="datetimeFigureOut">
              <a:rPr lang="en-US" smtClean="0"/>
              <a:pPr/>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10 -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Figures+Tabl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7" name="Content Placeholder 6"/>
          <p:cNvSpPr>
            <a:spLocks noGrp="1"/>
          </p:cNvSpPr>
          <p:nvPr>
            <p:ph sz="quarter" idx="14"/>
          </p:nvPr>
        </p:nvSpPr>
        <p:spPr>
          <a:xfrm>
            <a:off x="457200" y="5410200"/>
            <a:ext cx="8229600" cy="758952"/>
          </a:xfrm>
        </p:spPr>
        <p:txBody>
          <a:bodyPr/>
          <a:lstStyle>
            <a:lvl1pPr marL="0" indent="0">
              <a:buNone/>
              <a:defRPr/>
            </a:lvl1pPr>
          </a:lstStyle>
          <a:p>
            <a:pPr lvl="0"/>
            <a:endParaRPr lang="en-US" dirty="0"/>
          </a:p>
        </p:txBody>
      </p:sp>
      <p:sp>
        <p:nvSpPr>
          <p:cNvPr id="4" name="Content Placeholder 3"/>
          <p:cNvSpPr>
            <a:spLocks noGrp="1"/>
          </p:cNvSpPr>
          <p:nvPr>
            <p:ph sz="quarter" idx="13"/>
          </p:nvPr>
        </p:nvSpPr>
        <p:spPr>
          <a:xfrm>
            <a:off x="457200" y="4495800"/>
            <a:ext cx="8229600" cy="762000"/>
          </a:xfrm>
        </p:spPr>
        <p:txBody>
          <a:bodyPr/>
          <a:lstStyle>
            <a:lvl1pPr marL="0" indent="0">
              <a:buNone/>
              <a:defRPr/>
            </a:lvl1pPr>
          </a:lstStyle>
          <a:p>
            <a:pPr lvl="0"/>
            <a:endParaRPr lang="en-US" dirty="0"/>
          </a:p>
        </p:txBody>
      </p:sp>
      <p:sp>
        <p:nvSpPr>
          <p:cNvPr id="3" name="Content Placeholder 2"/>
          <p:cNvSpPr>
            <a:spLocks noGrp="1"/>
          </p:cNvSpPr>
          <p:nvPr>
            <p:ph idx="1"/>
          </p:nvPr>
        </p:nvSpPr>
        <p:spPr>
          <a:xfrm>
            <a:off x="457200" y="1600201"/>
            <a:ext cx="8229600" cy="762000"/>
          </a:xfrm>
        </p:spPr>
        <p:txBody>
          <a:bodyPr/>
          <a:lstStyle>
            <a:lvl1pPr marL="0" indent="0">
              <a:buClr>
                <a:srgbClr val="007FA3"/>
              </a:buClr>
              <a:buSzPct val="100000"/>
              <a:buNone/>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a:prstGeom prst="rect">
            <a:avLst/>
          </a:prstGeom>
        </p:spPr>
        <p:txBody>
          <a:bodyPr/>
          <a:lstStyle/>
          <a:p>
            <a:fld id="{A9DF6EFB-3F44-496C-A842-1E0B3D3B975A}" type="datetimeFigureOut">
              <a:rPr lang="en-US" smtClean="0"/>
              <a:pPr/>
              <a:t>9/1/2021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4270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9/1/2021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9/1/2021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1" name="TextBox 10"/>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10 -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Chapter Openeraaaaaaaaaaaaaaa">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1"/>
            <a:ext cx="3657600" cy="914400"/>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9/1/2021</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Content Placeholder 16"/>
          <p:cNvSpPr>
            <a:spLocks noGrp="1"/>
          </p:cNvSpPr>
          <p:nvPr>
            <p:ph sz="quarter" idx="19" hasCustomPrompt="1"/>
          </p:nvPr>
        </p:nvSpPr>
        <p:spPr>
          <a:xfrm>
            <a:off x="2906049" y="6416475"/>
            <a:ext cx="5943600" cy="369332"/>
          </a:xfrm>
          <a:prstGeom prst="rect">
            <a:avLst/>
          </a:prstGeom>
        </p:spPr>
        <p:txBody>
          <a:bodyPr wrap="square" lIns="0" tIns="0" rIns="0" bIns="0">
            <a:spAutoFit/>
          </a:bodyPr>
          <a:lstStyle>
            <a:lvl1pPr marL="0" indent="0" eaLnBrk="1" fontAlgn="auto" hangingPunct="1">
              <a:spcBef>
                <a:spcPts val="0"/>
              </a:spcBef>
              <a:spcAft>
                <a:spcPts val="0"/>
              </a:spcAft>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eaLnBrk="1" fontAlgn="auto" hangingPunct="1">
              <a:spcBef>
                <a:spcPts val="0"/>
              </a:spcBef>
              <a:spcAft>
                <a:spcPts val="0"/>
              </a:spcAft>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a:t>
            </a:r>
            <a:r>
              <a:rPr lang="en-IN" sz="1200" dirty="0">
                <a:latin typeface="Verdana" panose="020B0604030504040204" pitchFamily="34" charset="0"/>
                <a:ea typeface="Verdana" panose="020B0604030504040204" pitchFamily="34" charset="0"/>
                <a:cs typeface="Verdana" panose="020B0604030504040204" pitchFamily="34" charset="0"/>
              </a:rPr>
              <a:t>2021, 2018, 2015, 2012</a:t>
            </a:r>
            <a:r>
              <a:rPr lang="en-US" altLang="en-US" sz="120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TextBox 12"/>
          <p:cNvSpPr txBox="1"/>
          <p:nvPr userDrawn="1"/>
        </p:nvSpPr>
        <p:spPr>
          <a:xfrm>
            <a:off x="8015565" y="6581775"/>
            <a:ext cx="595035"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dirty="0">
                <a:solidFill>
                  <a:srgbClr val="A6A6A6"/>
                </a:solidFill>
                <a:latin typeface="Arial" charset="0"/>
              </a:rPr>
              <a:t>4 - </a:t>
            </a:r>
            <a:fld id="{02DAD016-8EBF-CF47-ACE8-593B4CD31605}" type="slidenum">
              <a:rPr lang="en-US" sz="1200">
                <a:solidFill>
                  <a:srgbClr val="A6A6A6"/>
                </a:solidFill>
                <a:latin typeface="Arial" charset="0"/>
              </a:rPr>
              <a:pPr/>
              <a:t>‹#›</a:t>
            </a:fld>
            <a:endParaRPr lang="en-US" sz="1200" dirty="0">
              <a:solidFill>
                <a:srgbClr val="A6A6A6"/>
              </a:solidFill>
              <a:latin typeface="Arial" charset="0"/>
            </a:endParaRPr>
          </a:p>
        </p:txBody>
      </p:sp>
      <p:sp>
        <p:nvSpPr>
          <p:cNvPr id="3" name="Picture Placeholder 2"/>
          <p:cNvSpPr>
            <a:spLocks noGrp="1"/>
          </p:cNvSpPr>
          <p:nvPr>
            <p:ph type="pic" sz="quarter" idx="20"/>
          </p:nvPr>
        </p:nvSpPr>
        <p:spPr>
          <a:xfrm>
            <a:off x="457200" y="2590800"/>
            <a:ext cx="3733800" cy="1447800"/>
          </a:xfrm>
        </p:spPr>
        <p:txBody>
          <a:bodyPr/>
          <a:lstStyle/>
          <a:p>
            <a:endParaRPr lang="en-IN"/>
          </a:p>
        </p:txBody>
      </p:sp>
      <p:sp>
        <p:nvSpPr>
          <p:cNvPr id="6" name="Text Placeholder 5">
            <a:extLst>
              <a:ext uri="{FF2B5EF4-FFF2-40B4-BE49-F238E27FC236}">
                <a16:creationId xmlns:a16="http://schemas.microsoft.com/office/drawing/2014/main" id="{E91F1A44-49EB-4B2F-8756-D997C5CCB2AF}"/>
              </a:ext>
            </a:extLst>
          </p:cNvPr>
          <p:cNvSpPr>
            <a:spLocks noGrp="1"/>
          </p:cNvSpPr>
          <p:nvPr>
            <p:ph type="body" sz="quarter" idx="21"/>
          </p:nvPr>
        </p:nvSpPr>
        <p:spPr>
          <a:xfrm>
            <a:off x="5029200" y="4343400"/>
            <a:ext cx="3048000" cy="822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727951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1295400" y="5410200"/>
            <a:ext cx="6629400" cy="685800"/>
          </a:xfrm>
        </p:spPr>
        <p:txBody>
          <a:bodyPr/>
          <a:lstStyle/>
          <a:p>
            <a:endParaRPr lang="en-IN"/>
          </a:p>
        </p:txBody>
      </p:sp>
    </p:spTree>
    <p:extLst>
      <p:ext uri="{BB962C8B-B14F-4D97-AF65-F5344CB8AC3E}">
        <p14:creationId xmlns:p14="http://schemas.microsoft.com/office/powerpoint/2010/main" val="1354655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pictur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
        <p:nvSpPr>
          <p:cNvPr id="11" name="Content Placeholder 10"/>
          <p:cNvSpPr>
            <a:spLocks noGrp="1"/>
          </p:cNvSpPr>
          <p:nvPr>
            <p:ph sz="quarter" idx="15"/>
          </p:nvPr>
        </p:nvSpPr>
        <p:spPr>
          <a:xfrm>
            <a:off x="457200" y="1447800"/>
            <a:ext cx="8288338" cy="53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a:extLst>
              <a:ext uri="{FF2B5EF4-FFF2-40B4-BE49-F238E27FC236}">
                <a16:creationId xmlns:a16="http://schemas.microsoft.com/office/drawing/2014/main" id="{9CA2A7C2-EE05-49F8-8669-6DE9E71D471B}"/>
              </a:ext>
            </a:extLst>
          </p:cNvPr>
          <p:cNvSpPr>
            <a:spLocks noGrp="1"/>
          </p:cNvSpPr>
          <p:nvPr>
            <p:ph sz="quarter" idx="16"/>
          </p:nvPr>
        </p:nvSpPr>
        <p:spPr>
          <a:xfrm>
            <a:off x="457200" y="2057400"/>
            <a:ext cx="8288338" cy="99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Picture Placeholder 3"/>
          <p:cNvSpPr>
            <a:spLocks noGrp="1"/>
          </p:cNvSpPr>
          <p:nvPr>
            <p:ph type="pic" sz="quarter" idx="13"/>
          </p:nvPr>
        </p:nvSpPr>
        <p:spPr>
          <a:xfrm>
            <a:off x="464457" y="3399176"/>
            <a:ext cx="8229600" cy="914400"/>
          </a:xfrm>
        </p:spPr>
        <p:txBody>
          <a:bodyPr/>
          <a:lstStyle/>
          <a:p>
            <a:endParaRPr lang="en-IN"/>
          </a:p>
        </p:txBody>
      </p:sp>
      <p:sp>
        <p:nvSpPr>
          <p:cNvPr id="8" name="Content Placeholder 7"/>
          <p:cNvSpPr>
            <a:spLocks noGrp="1"/>
          </p:cNvSpPr>
          <p:nvPr>
            <p:ph sz="quarter" idx="14"/>
          </p:nvPr>
        </p:nvSpPr>
        <p:spPr>
          <a:xfrm>
            <a:off x="457200" y="45720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24426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2771775"/>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686175"/>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5"/>
          </p:nvPr>
        </p:nvSpPr>
        <p:spPr>
          <a:xfrm>
            <a:off x="457200" y="5029200"/>
            <a:ext cx="81534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31849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207894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9/1/2021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
        <p:nvSpPr>
          <p:cNvPr id="4" name="Picture Placeholder 3"/>
          <p:cNvSpPr>
            <a:spLocks noGrp="1"/>
          </p:cNvSpPr>
          <p:nvPr>
            <p:ph type="pic" sz="quarter" idx="13"/>
          </p:nvPr>
        </p:nvSpPr>
        <p:spPr>
          <a:xfrm>
            <a:off x="464457" y="2256176"/>
            <a:ext cx="8229600" cy="2057400"/>
          </a:xfrm>
        </p:spPr>
        <p:txBody>
          <a:bodyPr/>
          <a:lstStyle/>
          <a:p>
            <a:endParaRPr lang="en-IN"/>
          </a:p>
        </p:txBody>
      </p:sp>
      <p:sp>
        <p:nvSpPr>
          <p:cNvPr id="8" name="Content Placeholder 7"/>
          <p:cNvSpPr>
            <a:spLocks noGrp="1"/>
          </p:cNvSpPr>
          <p:nvPr>
            <p:ph sz="quarter" idx="14"/>
          </p:nvPr>
        </p:nvSpPr>
        <p:spPr>
          <a:xfrm>
            <a:off x="457200" y="45720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p:cNvSpPr>
            <a:spLocks noGrp="1"/>
          </p:cNvSpPr>
          <p:nvPr>
            <p:ph sz="quarter" idx="15"/>
          </p:nvPr>
        </p:nvSpPr>
        <p:spPr>
          <a:xfrm>
            <a:off x="457200" y="1447800"/>
            <a:ext cx="8288338" cy="53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55919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1111">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
        <p:nvSpPr>
          <p:cNvPr id="11" name="Content Placeholder 10"/>
          <p:cNvSpPr>
            <a:spLocks noGrp="1"/>
          </p:cNvSpPr>
          <p:nvPr>
            <p:ph sz="quarter" idx="15"/>
          </p:nvPr>
        </p:nvSpPr>
        <p:spPr>
          <a:xfrm>
            <a:off x="457200" y="1447800"/>
            <a:ext cx="8236857" cy="53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a:extLst>
              <a:ext uri="{FF2B5EF4-FFF2-40B4-BE49-F238E27FC236}">
                <a16:creationId xmlns:a16="http://schemas.microsoft.com/office/drawing/2014/main" id="{9CA2A7C2-EE05-49F8-8669-6DE9E71D471B}"/>
              </a:ext>
            </a:extLst>
          </p:cNvPr>
          <p:cNvSpPr>
            <a:spLocks noGrp="1"/>
          </p:cNvSpPr>
          <p:nvPr>
            <p:ph sz="quarter" idx="16"/>
          </p:nvPr>
        </p:nvSpPr>
        <p:spPr>
          <a:xfrm>
            <a:off x="457200" y="2057400"/>
            <a:ext cx="8236857" cy="990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Picture Placeholder 3"/>
          <p:cNvSpPr>
            <a:spLocks noGrp="1"/>
          </p:cNvSpPr>
          <p:nvPr>
            <p:ph type="pic" sz="quarter" idx="13"/>
          </p:nvPr>
        </p:nvSpPr>
        <p:spPr>
          <a:xfrm>
            <a:off x="464457" y="3399176"/>
            <a:ext cx="8229600" cy="914400"/>
          </a:xfrm>
        </p:spPr>
        <p:txBody>
          <a:bodyPr/>
          <a:lstStyle/>
          <a:p>
            <a:endParaRPr lang="en-IN"/>
          </a:p>
        </p:txBody>
      </p:sp>
      <p:sp>
        <p:nvSpPr>
          <p:cNvPr id="8" name="Content Placeholder 7"/>
          <p:cNvSpPr>
            <a:spLocks noGrp="1"/>
          </p:cNvSpPr>
          <p:nvPr>
            <p:ph sz="quarter" idx="14"/>
          </p:nvPr>
        </p:nvSpPr>
        <p:spPr>
          <a:xfrm>
            <a:off x="457200" y="45720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a:extLst>
              <a:ext uri="{FF2B5EF4-FFF2-40B4-BE49-F238E27FC236}">
                <a16:creationId xmlns:a16="http://schemas.microsoft.com/office/drawing/2014/main" id="{DF22DA02-4751-4402-8DDC-72B145B1CF66}"/>
              </a:ext>
            </a:extLst>
          </p:cNvPr>
          <p:cNvSpPr>
            <a:spLocks noGrp="1"/>
          </p:cNvSpPr>
          <p:nvPr>
            <p:ph sz="quarter" idx="17"/>
          </p:nvPr>
        </p:nvSpPr>
        <p:spPr>
          <a:xfrm>
            <a:off x="457200" y="1905000"/>
            <a:ext cx="8229600" cy="55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9257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30480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4495800"/>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03879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702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629842" y="2505075"/>
            <a:ext cx="3868340" cy="160972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6" name="Content Placeholder 5"/>
          <p:cNvSpPr>
            <a:spLocks noGrp="1"/>
          </p:cNvSpPr>
          <p:nvPr>
            <p:ph sz="quarter" idx="4"/>
          </p:nvPr>
        </p:nvSpPr>
        <p:spPr>
          <a:xfrm>
            <a:off x="4629150" y="2505075"/>
            <a:ext cx="3887391" cy="160972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9/1/2021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631372" y="4278084"/>
            <a:ext cx="3868340" cy="18557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5"/>
          <p:cNvSpPr>
            <a:spLocks noGrp="1"/>
          </p:cNvSpPr>
          <p:nvPr>
            <p:ph sz="quarter" idx="14"/>
          </p:nvPr>
        </p:nvSpPr>
        <p:spPr>
          <a:xfrm>
            <a:off x="4637312" y="4288972"/>
            <a:ext cx="3887391" cy="18557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771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4" name="Title 13"/>
          <p:cNvSpPr>
            <a:spLocks noGrp="1"/>
          </p:cNvSpPr>
          <p:nvPr>
            <p:ph type="title"/>
          </p:nvPr>
        </p:nvSpPr>
        <p:spPr>
          <a:xfrm>
            <a:off x="457200" y="215372"/>
            <a:ext cx="8229600" cy="621792"/>
          </a:xfrm>
        </p:spPr>
        <p:txBody>
          <a:bodyPr anchor="t" anchorCtr="0"/>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5" name="Date Placeholder 14"/>
          <p:cNvSpPr>
            <a:spLocks noGrp="1"/>
          </p:cNvSpPr>
          <p:nvPr>
            <p:ph type="dt" sz="half" idx="16"/>
          </p:nvPr>
        </p:nvSpPr>
        <p:spPr>
          <a:xfrm>
            <a:off x="6335713" y="113072"/>
            <a:ext cx="2133600" cy="182880"/>
          </a:xfrm>
          <a:prstGeom prst="rect">
            <a:avLst/>
          </a:prstGeom>
        </p:spPr>
        <p:txBody>
          <a:bodyPr/>
          <a:lstStyle/>
          <a:p>
            <a:fld id="{A9DF6EFB-3F44-496C-A842-1E0B3D3B975A}" type="datetimeFigureOut">
              <a:rPr lang="en-US" smtClean="0"/>
              <a:pPr/>
              <a:t>9/1/2021</a:t>
            </a:fld>
            <a:endParaRPr lang="en-US" dirty="0"/>
          </a:p>
        </p:txBody>
      </p:sp>
      <p:sp>
        <p:nvSpPr>
          <p:cNvPr id="17" name="Slide Number Placeholder 16"/>
          <p:cNvSpPr>
            <a:spLocks noGrp="1"/>
          </p:cNvSpPr>
          <p:nvPr>
            <p:ph type="sldNum" sz="quarter" idx="17"/>
          </p:nvPr>
        </p:nvSpPr>
        <p:spPr/>
        <p:txBody>
          <a:bodyPr/>
          <a:lstStyle>
            <a:lvl1pPr>
              <a:defRPr sz="900"/>
            </a:lvl1pPr>
          </a:lstStyle>
          <a:p>
            <a:fld id="{200B2350-5261-4F5C-9DF5-EF0D264FC8D2}" type="slidenum">
              <a:rPr lang="en-US" smtClean="0"/>
              <a:pPr/>
              <a:t>‹#›</a:t>
            </a:fld>
            <a:endParaRPr lang="en-US" dirty="0"/>
          </a:p>
        </p:txBody>
      </p:sp>
      <p:sp>
        <p:nvSpPr>
          <p:cNvPr id="18" name="Footer Placeholder 17"/>
          <p:cNvSpPr>
            <a:spLocks noGrp="1"/>
          </p:cNvSpPr>
          <p:nvPr>
            <p:ph type="ftr" sz="quarter" idx="18"/>
          </p:nvPr>
        </p:nvSpPr>
        <p:spPr/>
        <p:txBody>
          <a:bodyPr/>
          <a:lstStyle/>
          <a:p>
            <a:endParaRPr lang="en-US" dirty="0"/>
          </a:p>
        </p:txBody>
      </p:sp>
      <p:sp>
        <p:nvSpPr>
          <p:cNvPr id="27" name="Text Placeholder 25"/>
          <p:cNvSpPr>
            <a:spLocks noGrp="1"/>
          </p:cNvSpPr>
          <p:nvPr>
            <p:ph type="body" sz="quarter" idx="19" hasCustomPrompt="1"/>
          </p:nvPr>
        </p:nvSpPr>
        <p:spPr>
          <a:xfrm>
            <a:off x="2743200" y="6428232"/>
            <a:ext cx="3657600" cy="201168"/>
          </a:xfrm>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700" b="1" kern="1200" dirty="0">
                <a:solidFill>
                  <a:schemeClr val="tx1"/>
                </a:solidFill>
                <a:latin typeface="+mn-lt"/>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pic>
        <p:nvPicPr>
          <p:cNvPr id="19" name="Picture 1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21"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10 -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1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9/1/2021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a:t>
            </a:r>
            <a:r>
              <a:rPr lang="en-US" dirty="0" smtClean="0"/>
              <a:t>style</a:t>
            </a:r>
            <a:endParaRPr lang="en-US" dirty="0"/>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9/1/2021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smtClean="0"/>
              <a:t>Click to edit Master title style</a:t>
            </a:r>
            <a:endParaRPr lang="en-US" dirty="0"/>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9/1/2021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buNone/>
              <a:defRPr lang="en-US" sz="2400" kern="1200" dirty="0">
                <a:solidFill>
                  <a:schemeClr val="tx1"/>
                </a:solidFill>
                <a:latin typeface="+mn-lt"/>
                <a:ea typeface="+mn-ea"/>
                <a:cs typeface="+mn-cs"/>
              </a:defRPr>
            </a:lvl1pPr>
            <a:lvl2pPr marL="569913" indent="-285750">
              <a:buClr>
                <a:srgbClr val="007FA3"/>
              </a:buClr>
              <a:buNone/>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2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9/1/2021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10 -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9/1/2021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smtClean="0">
                <a:ea typeface="Verdana" panose="020B0604030504040204" pitchFamily="34" charset="0"/>
                <a:cs typeface="Verdana" panose="020B0604030504040204" pitchFamily="34" charset="0"/>
              </a:rPr>
              <a:t>Copyright © 2018 Pearson Canada Inc.</a:t>
            </a:r>
            <a:endParaRPr lang="en-US" altLang="en-US" sz="700" b="1" dirty="0">
              <a:ea typeface="Verdana" panose="020B0604030504040204" pitchFamily="34" charset="0"/>
              <a:cs typeface="Verdana" panose="020B0604030504040204" pitchFamily="34" charset="0"/>
            </a:endParaRPr>
          </a:p>
        </p:txBody>
      </p:sp>
      <p:sp>
        <p:nvSpPr>
          <p:cNvPr id="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smtClean="0">
                <a:solidFill>
                  <a:schemeClr val="tx1"/>
                </a:solidFill>
                <a:latin typeface="+mn-lt"/>
                <a:ea typeface="Verdana" panose="020B0604030504040204" pitchFamily="34" charset="0"/>
                <a:cs typeface="Verdana" panose="020B0604030504040204" pitchFamily="34" charset="0"/>
              </a:rPr>
              <a:t>10 -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2" r:id="rId4"/>
    <p:sldLayoutId id="2147483656" r:id="rId5"/>
    <p:sldLayoutId id="2147483650" r:id="rId6"/>
    <p:sldLayoutId id="2147483665" r:id="rId7"/>
    <p:sldLayoutId id="2147483659" r:id="rId8"/>
    <p:sldLayoutId id="2147483658" r:id="rId9"/>
    <p:sldLayoutId id="2147483660" r:id="rId10"/>
    <p:sldLayoutId id="2147483651" r:id="rId11"/>
    <p:sldLayoutId id="2147483661" r:id="rId12"/>
    <p:sldLayoutId id="2147483654" r:id="rId13"/>
    <p:sldLayoutId id="214748365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hyperlink" Target="http://www.nia.nih.gov/sites/default/files/alzheimers_disease_unraveling_the_mystery_2.pd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228600"/>
            <a:ext cx="7772400" cy="1219200"/>
          </a:xfrm>
        </p:spPr>
        <p:txBody>
          <a:bodyPr/>
          <a:lstStyle/>
          <a:p>
            <a:endParaRPr lang="en-CA" dirty="0" smtClean="0"/>
          </a:p>
        </p:txBody>
      </p:sp>
      <p:sp>
        <p:nvSpPr>
          <p:cNvPr id="2051" name="Content Placeholder 2"/>
          <p:cNvSpPr>
            <a:spLocks noGrp="1"/>
          </p:cNvSpPr>
          <p:nvPr>
            <p:ph idx="1"/>
          </p:nvPr>
        </p:nvSpPr>
        <p:spPr>
          <a:xfrm>
            <a:off x="685800" y="1524000"/>
            <a:ext cx="7772400" cy="4572000"/>
          </a:xfrm>
        </p:spPr>
        <p:txBody>
          <a:bodyPr/>
          <a:lstStyle/>
          <a:p>
            <a:pPr>
              <a:buFontTx/>
              <a:buNone/>
            </a:pPr>
            <a:r>
              <a:rPr lang="en-CA" dirty="0" smtClean="0"/>
              <a:t>Agenda:</a:t>
            </a:r>
          </a:p>
          <a:p>
            <a:r>
              <a:rPr lang="en-CA" dirty="0" smtClean="0"/>
              <a:t>Biblical Word Study</a:t>
            </a:r>
          </a:p>
          <a:p>
            <a:r>
              <a:rPr lang="en-CA" dirty="0" smtClean="0"/>
              <a:t>Chapter 10: Lifespan Development</a:t>
            </a:r>
          </a:p>
        </p:txBody>
      </p:sp>
      <p:sp>
        <p:nvSpPr>
          <p:cNvPr id="2052" name="Slide Number Placeholder 3"/>
          <p:cNvSpPr>
            <a:spLocks noGrp="1"/>
          </p:cNvSpPr>
          <p:nvPr>
            <p:ph type="sldNum" sz="quarter" idx="4294967295"/>
          </p:nvPr>
        </p:nvSpPr>
        <p:spPr>
          <a:xfrm>
            <a:off x="6553200" y="6248400"/>
            <a:ext cx="1905000" cy="457200"/>
          </a:xfrm>
          <a:prstGeom prst="rect">
            <a:avLst/>
          </a:prstGeom>
          <a:noFill/>
        </p:spPr>
        <p:txBody>
          <a:bodyPr/>
          <a:lstStyle/>
          <a:p>
            <a:fld id="{E2086280-8B30-40CA-A65C-801390160A18}" type="slidenum">
              <a:rPr lang="en-US" smtClean="0"/>
              <a:pPr/>
              <a:t>1</a:t>
            </a:fld>
            <a:endParaRPr lang="en-US" smtClean="0"/>
          </a:p>
        </p:txBody>
      </p:sp>
    </p:spTree>
    <p:extLst>
      <p:ext uri="{BB962C8B-B14F-4D97-AF65-F5344CB8AC3E}">
        <p14:creationId xmlns:p14="http://schemas.microsoft.com/office/powerpoint/2010/main" val="31448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95"/>
            <a:ext cx="8229600" cy="565444"/>
          </a:xfrm>
        </p:spPr>
        <p:txBody>
          <a:bodyPr anchor="ctr" anchorCtr="0"/>
          <a:lstStyle/>
          <a:p>
            <a:r>
              <a:rPr lang="en-US" altLang="en-US" dirty="0">
                <a:latin typeface="+mj-lt"/>
              </a:rPr>
              <a:t>Fetal Brain Development</a:t>
            </a:r>
            <a:endParaRPr lang="en-US" dirty="0">
              <a:latin typeface="+mj-lt"/>
            </a:endParaRPr>
          </a:p>
        </p:txBody>
      </p:sp>
      <p:sp>
        <p:nvSpPr>
          <p:cNvPr id="5" name="Content Placeholder 4">
            <a:extLst>
              <a:ext uri="{FF2B5EF4-FFF2-40B4-BE49-F238E27FC236}">
                <a16:creationId xmlns:a16="http://schemas.microsoft.com/office/drawing/2014/main" id="{EE67D966-0B4E-45A0-853C-51445EBB7D23}"/>
              </a:ext>
            </a:extLst>
          </p:cNvPr>
          <p:cNvSpPr>
            <a:spLocks noGrp="1"/>
          </p:cNvSpPr>
          <p:nvPr>
            <p:ph sz="quarter" idx="15"/>
          </p:nvPr>
        </p:nvSpPr>
        <p:spPr>
          <a:xfrm>
            <a:off x="457200" y="646039"/>
            <a:ext cx="8236857" cy="284127"/>
          </a:xfrm>
        </p:spPr>
        <p:txBody>
          <a:bodyPr/>
          <a:lstStyle/>
          <a:p>
            <a:pPr marL="0" indent="0">
              <a:buNone/>
            </a:pPr>
            <a:r>
              <a:rPr lang="en-IN" sz="2000" b="1" dirty="0"/>
              <a:t>Figure 10.2 </a:t>
            </a:r>
            <a:r>
              <a:rPr lang="en-IN" sz="2000" dirty="0" err="1"/>
              <a:t>Fetal</a:t>
            </a:r>
            <a:r>
              <a:rPr lang="en-IN" sz="2000" dirty="0"/>
              <a:t> Brain Development</a:t>
            </a:r>
          </a:p>
        </p:txBody>
      </p:sp>
      <p:sp>
        <p:nvSpPr>
          <p:cNvPr id="7" name="Content Placeholder 6">
            <a:extLst>
              <a:ext uri="{FF2B5EF4-FFF2-40B4-BE49-F238E27FC236}">
                <a16:creationId xmlns:a16="http://schemas.microsoft.com/office/drawing/2014/main" id="{1F00D8E4-688C-4F0E-BD1B-3A4BCD6F3FB0}"/>
              </a:ext>
            </a:extLst>
          </p:cNvPr>
          <p:cNvSpPr>
            <a:spLocks noGrp="1"/>
          </p:cNvSpPr>
          <p:nvPr>
            <p:ph sz="quarter" idx="16"/>
          </p:nvPr>
        </p:nvSpPr>
        <p:spPr>
          <a:xfrm>
            <a:off x="110360" y="1429475"/>
            <a:ext cx="3042744" cy="3221353"/>
          </a:xfrm>
        </p:spPr>
        <p:txBody>
          <a:bodyPr/>
          <a:lstStyle/>
          <a:p>
            <a:pPr marL="0" indent="0">
              <a:buNone/>
            </a:pPr>
            <a:r>
              <a:rPr lang="en-IN" sz="2000" dirty="0"/>
              <a:t>The origins of the major regions of the brain are already detectable at four weeks’ gestation. Their differentiation progresses rapidly, with the major forebrain, midbrain, and hindbrain regions becoming increasingly specialized.</a:t>
            </a:r>
          </a:p>
        </p:txBody>
      </p:sp>
      <p:pic>
        <p:nvPicPr>
          <p:cNvPr id="9" name="Picture Placeholder 8" descr="A figure shows five colour scans of a fetus at various stages of its development.&#10;Long description is available in notes, press F6">
            <a:extLst>
              <a:ext uri="{FF2B5EF4-FFF2-40B4-BE49-F238E27FC236}">
                <a16:creationId xmlns:a16="http://schemas.microsoft.com/office/drawing/2014/main" id="{729C0576-D1DF-419F-8E83-D9C98A8832C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3153104" y="930166"/>
            <a:ext cx="5516782" cy="5927833"/>
          </a:xfrm>
          <a:prstGeom prst="rect">
            <a:avLst/>
          </a:prstGeom>
        </p:spPr>
      </p:pic>
    </p:spTree>
    <p:extLst>
      <p:ext uri="{BB962C8B-B14F-4D97-AF65-F5344CB8AC3E}">
        <p14:creationId xmlns:p14="http://schemas.microsoft.com/office/powerpoint/2010/main" val="276149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564"/>
            <a:ext cx="8229600" cy="1153252"/>
          </a:xfrm>
        </p:spPr>
        <p:txBody>
          <a:bodyPr anchor="ctr" anchorCtr="0"/>
          <a:lstStyle/>
          <a:p>
            <a:r>
              <a:rPr lang="en-US" altLang="en-US" sz="3600" dirty="0">
                <a:latin typeface="+mj-lt"/>
              </a:rPr>
              <a:t>Nutrition, Teratogens, and Fetal Development</a:t>
            </a:r>
            <a:endParaRPr lang="en-US" sz="3600" dirty="0">
              <a:latin typeface="+mj-lt"/>
            </a:endParaRPr>
          </a:p>
        </p:txBody>
      </p:sp>
      <p:sp>
        <p:nvSpPr>
          <p:cNvPr id="3" name="Content Placeholder 2"/>
          <p:cNvSpPr>
            <a:spLocks noGrp="1"/>
          </p:cNvSpPr>
          <p:nvPr>
            <p:ph idx="1"/>
          </p:nvPr>
        </p:nvSpPr>
        <p:spPr>
          <a:xfrm>
            <a:off x="468775" y="1376425"/>
            <a:ext cx="8229600" cy="1522661"/>
          </a:xfrm>
        </p:spPr>
        <p:txBody>
          <a:bodyPr/>
          <a:lstStyle/>
          <a:p>
            <a:pPr>
              <a:buFontTx/>
              <a:buNone/>
            </a:pPr>
            <a:r>
              <a:rPr lang="en-US" altLang="en-US" sz="2400" b="1" dirty="0">
                <a:ea typeface="ＭＳ Ｐゴシック" pitchFamily="34" charset="-128"/>
              </a:rPr>
              <a:t>Teratogen (p. 366)</a:t>
            </a:r>
          </a:p>
          <a:p>
            <a:r>
              <a:rPr lang="en-US" altLang="en-US" sz="2400" dirty="0">
                <a:ea typeface="ＭＳ Ｐゴシック" pitchFamily="34" charset="-128"/>
              </a:rPr>
              <a:t>Alcohol</a:t>
            </a:r>
          </a:p>
          <a:p>
            <a:r>
              <a:rPr lang="en-US" altLang="en-US" sz="2400" dirty="0">
                <a:ea typeface="ＭＳ Ｐゴシック" pitchFamily="34" charset="-128"/>
              </a:rPr>
              <a:t>Cigarettes</a:t>
            </a:r>
          </a:p>
        </p:txBody>
      </p:sp>
      <p:sp>
        <p:nvSpPr>
          <p:cNvPr id="4" name="Content Placeholder 3">
            <a:extLst>
              <a:ext uri="{FF2B5EF4-FFF2-40B4-BE49-F238E27FC236}">
                <a16:creationId xmlns:a16="http://schemas.microsoft.com/office/drawing/2014/main" id="{9D53C4B0-C716-4A86-92CC-5F623349CB0C}"/>
              </a:ext>
            </a:extLst>
          </p:cNvPr>
          <p:cNvSpPr>
            <a:spLocks noGrp="1"/>
          </p:cNvSpPr>
          <p:nvPr>
            <p:ph idx="13"/>
          </p:nvPr>
        </p:nvSpPr>
        <p:spPr>
          <a:xfrm>
            <a:off x="484208" y="3048000"/>
            <a:ext cx="8202592" cy="1343526"/>
          </a:xfrm>
        </p:spPr>
        <p:txBody>
          <a:bodyPr/>
          <a:lstStyle/>
          <a:p>
            <a:pPr>
              <a:buFontTx/>
              <a:buNone/>
            </a:pPr>
            <a:r>
              <a:rPr lang="en-US" altLang="en-US" sz="2400" b="1" dirty="0">
                <a:ea typeface="ＭＳ Ｐゴシック" pitchFamily="34" charset="-128"/>
              </a:rPr>
              <a:t>Fetal Alcohol Syndrome (p. 366)</a:t>
            </a:r>
          </a:p>
          <a:p>
            <a:r>
              <a:rPr lang="en-US" altLang="en-US" sz="2400" dirty="0">
                <a:ea typeface="ＭＳ Ｐゴシック" pitchFamily="34" charset="-128"/>
              </a:rPr>
              <a:t>1.5 in 1000 worldwide</a:t>
            </a:r>
          </a:p>
          <a:p>
            <a:pPr lvl="1">
              <a:lnSpc>
                <a:spcPct val="80000"/>
              </a:lnSpc>
              <a:buSzPct val="100000"/>
            </a:pPr>
            <a:r>
              <a:rPr lang="en-US" altLang="en-US" sz="2400" dirty="0">
                <a:ea typeface="ＭＳ Ｐゴシック" pitchFamily="34" charset="-128"/>
              </a:rPr>
              <a:t>Likely higher</a:t>
            </a:r>
          </a:p>
        </p:txBody>
      </p:sp>
      <p:sp>
        <p:nvSpPr>
          <p:cNvPr id="5" name="Content Placeholder 4">
            <a:extLst>
              <a:ext uri="{FF2B5EF4-FFF2-40B4-BE49-F238E27FC236}">
                <a16:creationId xmlns:a16="http://schemas.microsoft.com/office/drawing/2014/main" id="{A3599EEC-61E8-4769-A82A-4E59D4B7B2A2}"/>
              </a:ext>
            </a:extLst>
          </p:cNvPr>
          <p:cNvSpPr>
            <a:spLocks noGrp="1"/>
          </p:cNvSpPr>
          <p:nvPr>
            <p:ph sz="quarter" idx="14"/>
          </p:nvPr>
        </p:nvSpPr>
        <p:spPr>
          <a:xfrm>
            <a:off x="457200" y="4572000"/>
            <a:ext cx="8229600" cy="364319"/>
          </a:xfrm>
        </p:spPr>
        <p:txBody>
          <a:bodyPr/>
          <a:lstStyle/>
          <a:p>
            <a:pPr marL="0" indent="0">
              <a:buNone/>
            </a:pPr>
            <a:r>
              <a:rPr lang="en-US" altLang="en-US" sz="2400" b="1" dirty="0">
                <a:ea typeface="ＭＳ Ｐゴシック" pitchFamily="34" charset="-128"/>
              </a:rPr>
              <a:t>Stress</a:t>
            </a:r>
            <a:endParaRPr lang="en-US" altLang="en-US" sz="2400" b="1" dirty="0"/>
          </a:p>
        </p:txBody>
      </p:sp>
    </p:spTree>
    <p:extLst>
      <p:ext uri="{BB962C8B-B14F-4D97-AF65-F5344CB8AC3E}">
        <p14:creationId xmlns:p14="http://schemas.microsoft.com/office/powerpoint/2010/main" val="303299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756"/>
            <a:ext cx="8229600" cy="1699959"/>
          </a:xfrm>
        </p:spPr>
        <p:txBody>
          <a:bodyPr anchor="ctr"/>
          <a:lstStyle/>
          <a:p>
            <a:r>
              <a:rPr lang="en-US" altLang="en-US" sz="3600" dirty="0">
                <a:latin typeface="+mj-lt"/>
              </a:rPr>
              <a:t>Working the Scientific Literacy Model: The Long-Term Effects of Premature Birth </a:t>
            </a:r>
            <a:r>
              <a:rPr lang="en-US" altLang="en-US" sz="2800" dirty="0">
                <a:latin typeface="+mj-lt"/>
              </a:rPr>
              <a:t>(1 of 2)</a:t>
            </a:r>
            <a:endParaRPr lang="en-US" sz="3600" dirty="0">
              <a:latin typeface="+mj-lt"/>
            </a:endParaRPr>
          </a:p>
        </p:txBody>
      </p:sp>
      <p:sp>
        <p:nvSpPr>
          <p:cNvPr id="3" name="Content Placeholder 2"/>
          <p:cNvSpPr>
            <a:spLocks noGrp="1"/>
          </p:cNvSpPr>
          <p:nvPr>
            <p:ph idx="1"/>
          </p:nvPr>
        </p:nvSpPr>
        <p:spPr>
          <a:xfrm>
            <a:off x="456235" y="1904994"/>
            <a:ext cx="8229600" cy="2100128"/>
          </a:xfrm>
        </p:spPr>
        <p:txBody>
          <a:bodyPr/>
          <a:lstStyle/>
          <a:p>
            <a:pPr>
              <a:buFontTx/>
              <a:buNone/>
            </a:pPr>
            <a:r>
              <a:rPr lang="en-US" altLang="en-US" sz="2400" b="1" dirty="0">
                <a:ea typeface="ＭＳ Ｐゴシック" pitchFamily="34" charset="-128"/>
              </a:rPr>
              <a:t>What do we know about premature birth?</a:t>
            </a:r>
          </a:p>
          <a:p>
            <a:r>
              <a:rPr lang="en-US" altLang="en-US" sz="2400" dirty="0">
                <a:ea typeface="ＭＳ Ｐゴシック" pitchFamily="34" charset="-128"/>
              </a:rPr>
              <a:t>Preterm infants (p. 368)</a:t>
            </a:r>
          </a:p>
          <a:p>
            <a:r>
              <a:rPr lang="en-US" altLang="en-US" sz="2400" dirty="0">
                <a:ea typeface="ＭＳ Ｐゴシック" pitchFamily="34" charset="-128"/>
              </a:rPr>
              <a:t>25 weeks: 50% survival</a:t>
            </a:r>
          </a:p>
          <a:p>
            <a:r>
              <a:rPr lang="en-US" altLang="en-US" sz="2400" dirty="0">
                <a:ea typeface="ＭＳ Ｐゴシック" pitchFamily="34" charset="-128"/>
              </a:rPr>
              <a:t>30 weeks: 95% survival</a:t>
            </a:r>
          </a:p>
        </p:txBody>
      </p:sp>
      <p:sp>
        <p:nvSpPr>
          <p:cNvPr id="4" name="Content Placeholder 3">
            <a:extLst>
              <a:ext uri="{FF2B5EF4-FFF2-40B4-BE49-F238E27FC236}">
                <a16:creationId xmlns:a16="http://schemas.microsoft.com/office/drawing/2014/main" id="{E2A0CEB8-A1C4-4E61-8242-97BACD58E673}"/>
              </a:ext>
            </a:extLst>
          </p:cNvPr>
          <p:cNvSpPr>
            <a:spLocks noGrp="1"/>
          </p:cNvSpPr>
          <p:nvPr>
            <p:ph idx="13"/>
          </p:nvPr>
        </p:nvSpPr>
        <p:spPr>
          <a:xfrm>
            <a:off x="467810" y="4114800"/>
            <a:ext cx="8229600" cy="1015239"/>
          </a:xfrm>
        </p:spPr>
        <p:txBody>
          <a:bodyPr/>
          <a:lstStyle/>
          <a:p>
            <a:pPr>
              <a:buFontTx/>
              <a:buNone/>
            </a:pPr>
            <a:r>
              <a:rPr lang="en-US" altLang="en-US" sz="2400" b="1" dirty="0">
                <a:ea typeface="ＭＳ Ｐゴシック" pitchFamily="34" charset="-128"/>
              </a:rPr>
              <a:t>How can science be used to help preterm infants?</a:t>
            </a:r>
          </a:p>
          <a:p>
            <a:r>
              <a:rPr lang="en-US" altLang="en-US" sz="2400" dirty="0">
                <a:ea typeface="ＭＳ Ｐゴシック" pitchFamily="34" charset="-128"/>
              </a:rPr>
              <a:t>NIDCAP</a:t>
            </a:r>
            <a:endParaRPr lang="en-US" sz="2400" dirty="0"/>
          </a:p>
        </p:txBody>
      </p:sp>
    </p:spTree>
    <p:extLst>
      <p:ext uri="{BB962C8B-B14F-4D97-AF65-F5344CB8AC3E}">
        <p14:creationId xmlns:p14="http://schemas.microsoft.com/office/powerpoint/2010/main" val="163428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39"/>
            <a:ext cx="8229600" cy="1732360"/>
          </a:xfrm>
        </p:spPr>
        <p:txBody>
          <a:bodyPr anchor="ctr" anchorCtr="0"/>
          <a:lstStyle/>
          <a:p>
            <a:r>
              <a:rPr lang="en-US" altLang="en-US" sz="3600" dirty="0">
                <a:latin typeface="+mj-lt"/>
              </a:rPr>
              <a:t>Working the Scientific Literacy Model: The Long-Term Effects of Premature Birth </a:t>
            </a:r>
            <a:r>
              <a:rPr lang="en-US" altLang="en-US" sz="2800" dirty="0">
                <a:latin typeface="+mj-lt"/>
              </a:rPr>
              <a:t>(2 of 2)</a:t>
            </a:r>
            <a:endParaRPr lang="en-US" sz="3600" dirty="0">
              <a:latin typeface="+mj-lt"/>
            </a:endParaRPr>
          </a:p>
        </p:txBody>
      </p:sp>
      <p:sp>
        <p:nvSpPr>
          <p:cNvPr id="3" name="Content Placeholder 2"/>
          <p:cNvSpPr>
            <a:spLocks noGrp="1"/>
          </p:cNvSpPr>
          <p:nvPr>
            <p:ph idx="1"/>
          </p:nvPr>
        </p:nvSpPr>
        <p:spPr>
          <a:xfrm>
            <a:off x="457200" y="1992775"/>
            <a:ext cx="8229600" cy="1295400"/>
          </a:xfrm>
        </p:spPr>
        <p:txBody>
          <a:bodyPr/>
          <a:lstStyle/>
          <a:p>
            <a:pPr>
              <a:lnSpc>
                <a:spcPct val="80000"/>
              </a:lnSpc>
              <a:buFontTx/>
              <a:buNone/>
            </a:pPr>
            <a:r>
              <a:rPr lang="en-US" altLang="en-US" sz="2400" b="1" dirty="0">
                <a:ea typeface="ＭＳ Ｐゴシック" pitchFamily="34" charset="-128"/>
              </a:rPr>
              <a:t>Can we critically evaluate this research?</a:t>
            </a:r>
          </a:p>
          <a:p>
            <a:pPr>
              <a:lnSpc>
                <a:spcPct val="80000"/>
              </a:lnSpc>
            </a:pPr>
            <a:r>
              <a:rPr lang="en-US" altLang="en-US" sz="2400" dirty="0">
                <a:ea typeface="ＭＳ Ｐゴシック" pitchFamily="34" charset="-128"/>
              </a:rPr>
              <a:t>Small sample size</a:t>
            </a:r>
          </a:p>
          <a:p>
            <a:pPr>
              <a:lnSpc>
                <a:spcPct val="80000"/>
              </a:lnSpc>
            </a:pPr>
            <a:r>
              <a:rPr lang="en-US" altLang="en-US" sz="2400" i="1" dirty="0">
                <a:ea typeface="ＭＳ Ｐゴシック" pitchFamily="34" charset="-128"/>
              </a:rPr>
              <a:t>Why</a:t>
            </a:r>
            <a:r>
              <a:rPr lang="en-US" altLang="en-US" sz="2400" dirty="0">
                <a:ea typeface="ＭＳ Ｐゴシック" pitchFamily="34" charset="-128"/>
              </a:rPr>
              <a:t> does the program work?</a:t>
            </a:r>
          </a:p>
        </p:txBody>
      </p:sp>
      <p:sp>
        <p:nvSpPr>
          <p:cNvPr id="4" name="Content Placeholder 3">
            <a:extLst>
              <a:ext uri="{FF2B5EF4-FFF2-40B4-BE49-F238E27FC236}">
                <a16:creationId xmlns:a16="http://schemas.microsoft.com/office/drawing/2014/main" id="{635F4848-EB02-4946-840B-8C374CBA5D85}"/>
              </a:ext>
            </a:extLst>
          </p:cNvPr>
          <p:cNvSpPr>
            <a:spLocks noGrp="1"/>
          </p:cNvSpPr>
          <p:nvPr>
            <p:ph idx="13"/>
          </p:nvPr>
        </p:nvSpPr>
        <p:spPr>
          <a:xfrm>
            <a:off x="457200" y="3523892"/>
            <a:ext cx="8229600" cy="2038708"/>
          </a:xfrm>
        </p:spPr>
        <p:txBody>
          <a:bodyPr/>
          <a:lstStyle/>
          <a:p>
            <a:pPr>
              <a:lnSpc>
                <a:spcPct val="80000"/>
              </a:lnSpc>
              <a:buFontTx/>
              <a:buNone/>
            </a:pPr>
            <a:r>
              <a:rPr lang="en-US" altLang="en-US" sz="2400" b="1" dirty="0">
                <a:ea typeface="ＭＳ Ｐゴシック" pitchFamily="34" charset="-128"/>
              </a:rPr>
              <a:t>Why is this relevant?</a:t>
            </a:r>
          </a:p>
          <a:p>
            <a:pPr>
              <a:lnSpc>
                <a:spcPct val="80000"/>
              </a:lnSpc>
            </a:pPr>
            <a:r>
              <a:rPr lang="en-US" altLang="en-US" sz="2400" dirty="0">
                <a:ea typeface="ＭＳ Ｐゴシック" pitchFamily="34" charset="-128"/>
              </a:rPr>
              <a:t>9% of infants are born preterm</a:t>
            </a:r>
          </a:p>
          <a:p>
            <a:pPr>
              <a:lnSpc>
                <a:spcPct val="80000"/>
              </a:lnSpc>
            </a:pPr>
            <a:r>
              <a:rPr lang="en-US" altLang="en-US" sz="2400" dirty="0">
                <a:ea typeface="ＭＳ Ｐゴシック" pitchFamily="34" charset="-128"/>
              </a:rPr>
              <a:t>Simple interventions available:</a:t>
            </a:r>
          </a:p>
          <a:p>
            <a:pPr lvl="1">
              <a:lnSpc>
                <a:spcPct val="80000"/>
              </a:lnSpc>
            </a:pPr>
            <a:r>
              <a:rPr lang="en-US" altLang="en-US" sz="2400" dirty="0">
                <a:ea typeface="ＭＳ Ｐゴシック" pitchFamily="34" charset="-128"/>
              </a:rPr>
              <a:t>Massage</a:t>
            </a:r>
          </a:p>
          <a:p>
            <a:pPr lvl="1">
              <a:lnSpc>
                <a:spcPct val="80000"/>
              </a:lnSpc>
            </a:pPr>
            <a:r>
              <a:rPr lang="en-US" altLang="en-US" sz="2400" dirty="0">
                <a:ea typeface="ＭＳ Ｐゴシック" pitchFamily="34" charset="-128"/>
              </a:rPr>
              <a:t>Kangaroo care</a:t>
            </a:r>
            <a:endParaRPr lang="en-IN" sz="2400" dirty="0"/>
          </a:p>
        </p:txBody>
      </p:sp>
    </p:spTree>
    <p:extLst>
      <p:ext uri="{BB962C8B-B14F-4D97-AF65-F5344CB8AC3E}">
        <p14:creationId xmlns:p14="http://schemas.microsoft.com/office/powerpoint/2010/main" val="4207847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398"/>
            <a:ext cx="8229600" cy="1153252"/>
          </a:xfrm>
        </p:spPr>
        <p:txBody>
          <a:bodyPr anchor="ctr" anchorCtr="0"/>
          <a:lstStyle/>
          <a:p>
            <a:r>
              <a:rPr lang="en-US" altLang="en-US" sz="3600" dirty="0">
                <a:latin typeface="+mj-lt"/>
              </a:rPr>
              <a:t>Myths in Mind: Vaccinations and Autism</a:t>
            </a:r>
            <a:endParaRPr lang="en-US" sz="3600" dirty="0">
              <a:latin typeface="+mj-lt"/>
            </a:endParaRPr>
          </a:p>
        </p:txBody>
      </p:sp>
      <p:sp>
        <p:nvSpPr>
          <p:cNvPr id="3" name="Content Placeholder 2"/>
          <p:cNvSpPr>
            <a:spLocks noGrp="1"/>
          </p:cNvSpPr>
          <p:nvPr>
            <p:ph idx="1"/>
          </p:nvPr>
        </p:nvSpPr>
        <p:spPr>
          <a:xfrm>
            <a:off x="457200" y="1383175"/>
            <a:ext cx="8229600" cy="2163763"/>
          </a:xfrm>
        </p:spPr>
        <p:txBody>
          <a:bodyPr/>
          <a:lstStyle/>
          <a:p>
            <a:pPr>
              <a:buFontTx/>
              <a:buNone/>
            </a:pPr>
            <a:r>
              <a:rPr lang="en-US" altLang="en-US" sz="2400" b="1" dirty="0">
                <a:ea typeface="ＭＳ Ｐゴシック" pitchFamily="34" charset="-128"/>
              </a:rPr>
              <a:t>1990 claim that MMR vaccine linked to autism</a:t>
            </a:r>
          </a:p>
          <a:p>
            <a:r>
              <a:rPr lang="en-US" altLang="en-US" sz="2400" dirty="0">
                <a:ea typeface="ＭＳ Ｐゴシック" pitchFamily="34" charset="-128"/>
              </a:rPr>
              <a:t>One dose given at year 1</a:t>
            </a:r>
          </a:p>
          <a:p>
            <a:r>
              <a:rPr lang="en-US" altLang="en-US" sz="2400" dirty="0">
                <a:ea typeface="ＭＳ Ｐゴシック" pitchFamily="34" charset="-128"/>
              </a:rPr>
              <a:t>Second does before starting school</a:t>
            </a:r>
          </a:p>
          <a:p>
            <a:r>
              <a:rPr lang="en-US" altLang="en-US" sz="2400" dirty="0">
                <a:ea typeface="ＭＳ Ｐゴシック" pitchFamily="34" charset="-128"/>
              </a:rPr>
              <a:t>Many parents refused</a:t>
            </a:r>
          </a:p>
        </p:txBody>
      </p:sp>
      <p:sp>
        <p:nvSpPr>
          <p:cNvPr id="4" name="Content Placeholder 3">
            <a:extLst>
              <a:ext uri="{FF2B5EF4-FFF2-40B4-BE49-F238E27FC236}">
                <a16:creationId xmlns:a16="http://schemas.microsoft.com/office/drawing/2014/main" id="{0DA8FF5F-45C8-4BD7-A307-17BFFB17A50C}"/>
              </a:ext>
            </a:extLst>
          </p:cNvPr>
          <p:cNvSpPr>
            <a:spLocks noGrp="1"/>
          </p:cNvSpPr>
          <p:nvPr>
            <p:ph idx="13"/>
          </p:nvPr>
        </p:nvSpPr>
        <p:spPr>
          <a:xfrm>
            <a:off x="457200" y="3657600"/>
            <a:ext cx="8229600" cy="960393"/>
          </a:xfrm>
        </p:spPr>
        <p:txBody>
          <a:bodyPr/>
          <a:lstStyle/>
          <a:p>
            <a:pPr>
              <a:buFontTx/>
              <a:buNone/>
            </a:pPr>
            <a:r>
              <a:rPr lang="en-US" altLang="en-US" sz="2400" b="1" dirty="0">
                <a:ea typeface="ＭＳ Ｐゴシック" pitchFamily="34" charset="-128"/>
              </a:rPr>
              <a:t>Lack of scientific support</a:t>
            </a:r>
          </a:p>
          <a:p>
            <a:r>
              <a:rPr lang="en-US" altLang="en-US" sz="2400" dirty="0">
                <a:ea typeface="ＭＳ Ｐゴシック" pitchFamily="34" charset="-128"/>
              </a:rPr>
              <a:t>Article retracted 2010</a:t>
            </a:r>
            <a:endParaRPr lang="en-US" sz="2400" dirty="0"/>
          </a:p>
        </p:txBody>
      </p:sp>
    </p:spTree>
    <p:extLst>
      <p:ext uri="{BB962C8B-B14F-4D97-AF65-F5344CB8AC3E}">
        <p14:creationId xmlns:p14="http://schemas.microsoft.com/office/powerpoint/2010/main" val="218159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47"/>
            <a:ext cx="8229600" cy="618417"/>
          </a:xfrm>
        </p:spPr>
        <p:txBody>
          <a:bodyPr anchor="ctr" anchorCtr="0"/>
          <a:lstStyle/>
          <a:p>
            <a:r>
              <a:rPr lang="en-US" altLang="en-US" sz="3600" dirty="0">
                <a:latin typeface="+mj-lt"/>
              </a:rPr>
              <a:t>Sensory Development in Infancy</a:t>
            </a:r>
            <a:endParaRPr lang="en-US" sz="3600" dirty="0">
              <a:latin typeface="+mj-lt"/>
            </a:endParaRPr>
          </a:p>
        </p:txBody>
      </p:sp>
      <p:sp>
        <p:nvSpPr>
          <p:cNvPr id="3" name="Content Placeholder 2"/>
          <p:cNvSpPr>
            <a:spLocks noGrp="1"/>
          </p:cNvSpPr>
          <p:nvPr>
            <p:ph idx="1"/>
          </p:nvPr>
        </p:nvSpPr>
        <p:spPr>
          <a:xfrm>
            <a:off x="488066" y="891250"/>
            <a:ext cx="8229600" cy="1788234"/>
          </a:xfrm>
        </p:spPr>
        <p:txBody>
          <a:bodyPr/>
          <a:lstStyle/>
          <a:p>
            <a:pPr>
              <a:lnSpc>
                <a:spcPct val="90000"/>
              </a:lnSpc>
              <a:buFontTx/>
              <a:buNone/>
            </a:pPr>
            <a:r>
              <a:rPr lang="en-US" altLang="en-US" sz="2400" b="1" dirty="0">
                <a:latin typeface="+mn-ea"/>
              </a:rPr>
              <a:t>Sensory before birth</a:t>
            </a:r>
          </a:p>
          <a:p>
            <a:pPr>
              <a:lnSpc>
                <a:spcPct val="90000"/>
              </a:lnSpc>
            </a:pPr>
            <a:r>
              <a:rPr lang="en-US" altLang="en-US" sz="2400" dirty="0">
                <a:latin typeface="+mn-ea"/>
              </a:rPr>
              <a:t>4 months gestation, brain receiving signals from eyes and ears</a:t>
            </a:r>
          </a:p>
          <a:p>
            <a:pPr>
              <a:lnSpc>
                <a:spcPct val="90000"/>
              </a:lnSpc>
              <a:spcAft>
                <a:spcPts val="1200"/>
              </a:spcAft>
            </a:pPr>
            <a:r>
              <a:rPr lang="en-US" altLang="en-US" sz="2400" dirty="0">
                <a:latin typeface="+mn-ea"/>
              </a:rPr>
              <a:t>7-8 months gestation, fetus actively listening</a:t>
            </a:r>
          </a:p>
        </p:txBody>
      </p:sp>
      <p:sp>
        <p:nvSpPr>
          <p:cNvPr id="4" name="Content Placeholder 3">
            <a:extLst>
              <a:ext uri="{FF2B5EF4-FFF2-40B4-BE49-F238E27FC236}">
                <a16:creationId xmlns:a16="http://schemas.microsoft.com/office/drawing/2014/main" id="{BD6D03A0-416C-40F9-B7EA-5378C866F69E}"/>
              </a:ext>
            </a:extLst>
          </p:cNvPr>
          <p:cNvSpPr>
            <a:spLocks noGrp="1"/>
          </p:cNvSpPr>
          <p:nvPr>
            <p:ph idx="13"/>
          </p:nvPr>
        </p:nvSpPr>
        <p:spPr>
          <a:xfrm>
            <a:off x="457200" y="2819400"/>
            <a:ext cx="8229600" cy="1417333"/>
          </a:xfrm>
        </p:spPr>
        <p:txBody>
          <a:bodyPr/>
          <a:lstStyle/>
          <a:p>
            <a:pPr>
              <a:lnSpc>
                <a:spcPct val="90000"/>
              </a:lnSpc>
              <a:buFontTx/>
              <a:buNone/>
            </a:pPr>
            <a:r>
              <a:rPr lang="en-US" altLang="en-US" sz="2400" b="1" dirty="0">
                <a:latin typeface="+mn-ea"/>
              </a:rPr>
              <a:t>Vision at birth</a:t>
            </a:r>
          </a:p>
          <a:p>
            <a:pPr>
              <a:lnSpc>
                <a:spcPct val="90000"/>
              </a:lnSpc>
            </a:pPr>
            <a:r>
              <a:rPr lang="en-US" altLang="en-US" sz="2400" dirty="0">
                <a:latin typeface="+mn-ea"/>
              </a:rPr>
              <a:t>30 cm or less</a:t>
            </a:r>
          </a:p>
          <a:p>
            <a:pPr>
              <a:lnSpc>
                <a:spcPct val="90000"/>
              </a:lnSpc>
              <a:spcAft>
                <a:spcPts val="1200"/>
              </a:spcAft>
            </a:pPr>
            <a:r>
              <a:rPr lang="en-US" altLang="en-US" sz="2400" dirty="0">
                <a:latin typeface="+mn-ea"/>
              </a:rPr>
              <a:t>20/20 by 12 months</a:t>
            </a:r>
          </a:p>
        </p:txBody>
      </p:sp>
      <p:sp>
        <p:nvSpPr>
          <p:cNvPr id="5" name="Content Placeholder 4">
            <a:extLst>
              <a:ext uri="{FF2B5EF4-FFF2-40B4-BE49-F238E27FC236}">
                <a16:creationId xmlns:a16="http://schemas.microsoft.com/office/drawing/2014/main" id="{58DB7CAC-DE5C-4E45-87E5-C432B5F8A761}"/>
              </a:ext>
            </a:extLst>
          </p:cNvPr>
          <p:cNvSpPr>
            <a:spLocks noGrp="1"/>
          </p:cNvSpPr>
          <p:nvPr>
            <p:ph sz="quarter" idx="14"/>
          </p:nvPr>
        </p:nvSpPr>
        <p:spPr>
          <a:xfrm>
            <a:off x="468775" y="4403200"/>
            <a:ext cx="8229600" cy="1417332"/>
          </a:xfrm>
        </p:spPr>
        <p:txBody>
          <a:bodyPr/>
          <a:lstStyle/>
          <a:p>
            <a:pPr>
              <a:lnSpc>
                <a:spcPct val="90000"/>
              </a:lnSpc>
              <a:buFontTx/>
              <a:buNone/>
            </a:pPr>
            <a:r>
              <a:rPr lang="en-US" altLang="en-US" sz="2400" b="1" dirty="0">
                <a:latin typeface="+mn-ea"/>
              </a:rPr>
              <a:t>Smell at birth</a:t>
            </a:r>
          </a:p>
          <a:p>
            <a:pPr>
              <a:lnSpc>
                <a:spcPct val="90000"/>
              </a:lnSpc>
            </a:pPr>
            <a:r>
              <a:rPr lang="en-US" altLang="en-US" sz="2400" dirty="0">
                <a:latin typeface="+mn-ea"/>
              </a:rPr>
              <a:t>Cringe at foul </a:t>
            </a:r>
            <a:r>
              <a:rPr lang="en-US" altLang="en-US" sz="2400" dirty="0" err="1">
                <a:latin typeface="+mn-ea"/>
              </a:rPr>
              <a:t>odours</a:t>
            </a:r>
            <a:endParaRPr lang="en-US" altLang="en-US" sz="2400" dirty="0">
              <a:latin typeface="+mn-ea"/>
            </a:endParaRPr>
          </a:p>
          <a:p>
            <a:pPr>
              <a:lnSpc>
                <a:spcPct val="90000"/>
              </a:lnSpc>
            </a:pPr>
            <a:r>
              <a:rPr lang="en-US" altLang="en-US" sz="2400" dirty="0">
                <a:latin typeface="+mn-ea"/>
              </a:rPr>
              <a:t>Discriminate mother</a:t>
            </a:r>
            <a:r>
              <a:rPr lang="ja-JP" altLang="en-US" sz="2400" dirty="0">
                <a:latin typeface="+mn-ea"/>
              </a:rPr>
              <a:t>’</a:t>
            </a:r>
            <a:r>
              <a:rPr lang="en-US" altLang="ja-JP" sz="2400" dirty="0">
                <a:latin typeface="+mn-ea"/>
              </a:rPr>
              <a:t>s breastmilk</a:t>
            </a:r>
            <a:endParaRPr lang="en-US" sz="2400" dirty="0">
              <a:latin typeface="+mn-ea"/>
            </a:endParaRPr>
          </a:p>
        </p:txBody>
      </p:sp>
    </p:spTree>
    <p:extLst>
      <p:ext uri="{BB962C8B-B14F-4D97-AF65-F5344CB8AC3E}">
        <p14:creationId xmlns:p14="http://schemas.microsoft.com/office/powerpoint/2010/main" val="216618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15"/>
            <a:ext cx="8229600" cy="612294"/>
          </a:xfrm>
        </p:spPr>
        <p:txBody>
          <a:bodyPr anchor="ctr" anchorCtr="0"/>
          <a:lstStyle/>
          <a:p>
            <a:r>
              <a:rPr lang="en-US" altLang="en-US" dirty="0">
                <a:latin typeface="+mj-lt"/>
              </a:rPr>
              <a:t>Visual Development in Infancy </a:t>
            </a:r>
            <a:r>
              <a:rPr lang="en-US" altLang="en-US" sz="2800" dirty="0">
                <a:latin typeface="+mj-lt"/>
              </a:rPr>
              <a:t>(1 of 2)</a:t>
            </a:r>
            <a:endParaRPr lang="en-US" dirty="0">
              <a:latin typeface="+mj-lt"/>
            </a:endParaRPr>
          </a:p>
        </p:txBody>
      </p:sp>
      <p:sp>
        <p:nvSpPr>
          <p:cNvPr id="5" name="Content Placeholder 4">
            <a:extLst>
              <a:ext uri="{FF2B5EF4-FFF2-40B4-BE49-F238E27FC236}">
                <a16:creationId xmlns:a16="http://schemas.microsoft.com/office/drawing/2014/main" id="{6621DD65-8838-4FE0-B69B-DC5CEDD9B1D8}"/>
              </a:ext>
            </a:extLst>
          </p:cNvPr>
          <p:cNvSpPr>
            <a:spLocks noGrp="1"/>
          </p:cNvSpPr>
          <p:nvPr>
            <p:ph sz="quarter" idx="15"/>
          </p:nvPr>
        </p:nvSpPr>
        <p:spPr>
          <a:xfrm>
            <a:off x="457200" y="907650"/>
            <a:ext cx="8236857" cy="632697"/>
          </a:xfrm>
        </p:spPr>
        <p:txBody>
          <a:bodyPr/>
          <a:lstStyle/>
          <a:p>
            <a:pPr marL="0" indent="0">
              <a:buNone/>
            </a:pPr>
            <a:r>
              <a:rPr lang="en-IN" sz="2000" b="1" dirty="0"/>
              <a:t>Figure 10.3 </a:t>
            </a:r>
            <a:r>
              <a:rPr lang="en-IN" sz="2000" dirty="0"/>
              <a:t>Experimental Stimuli for Studying Visual Habituation in Infants</a:t>
            </a:r>
          </a:p>
        </p:txBody>
      </p:sp>
      <p:sp>
        <p:nvSpPr>
          <p:cNvPr id="6" name="Content Placeholder 5">
            <a:extLst>
              <a:ext uri="{FF2B5EF4-FFF2-40B4-BE49-F238E27FC236}">
                <a16:creationId xmlns:a16="http://schemas.microsoft.com/office/drawing/2014/main" id="{2C5A39E9-DD73-401F-8357-9AFC1752F6BC}"/>
              </a:ext>
            </a:extLst>
          </p:cNvPr>
          <p:cNvSpPr>
            <a:spLocks noGrp="1"/>
          </p:cNvSpPr>
          <p:nvPr>
            <p:ph sz="quarter" idx="16"/>
          </p:nvPr>
        </p:nvSpPr>
        <p:spPr>
          <a:xfrm>
            <a:off x="457200" y="1676400"/>
            <a:ext cx="8236857" cy="615085"/>
          </a:xfrm>
        </p:spPr>
        <p:txBody>
          <a:bodyPr/>
          <a:lstStyle/>
          <a:p>
            <a:pPr marL="0" indent="0">
              <a:buNone/>
            </a:pPr>
            <a:r>
              <a:rPr lang="en-IN" sz="1800" dirty="0"/>
              <a:t>Infants were shown three types of stimuli: a face-like stimulus, a scrambled face stimulus, and a neutral stimulus.</a:t>
            </a:r>
          </a:p>
        </p:txBody>
      </p:sp>
      <p:pic>
        <p:nvPicPr>
          <p:cNvPr id="9" name="Picture Placeholder 8" descr="A figure shows 3 illustrations.&#10;Long description is available in notes, press F6">
            <a:extLst>
              <a:ext uri="{FF2B5EF4-FFF2-40B4-BE49-F238E27FC236}">
                <a16:creationId xmlns:a16="http://schemas.microsoft.com/office/drawing/2014/main" id="{710ECFC7-6F14-4871-8A66-B8307840F9B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271" y="2371441"/>
            <a:ext cx="7633458" cy="3800759"/>
          </a:xfrm>
          <a:prstGeom prst="rect">
            <a:avLst/>
          </a:prstGeom>
        </p:spPr>
      </p:pic>
    </p:spTree>
    <p:extLst>
      <p:ext uri="{BB962C8B-B14F-4D97-AF65-F5344CB8AC3E}">
        <p14:creationId xmlns:p14="http://schemas.microsoft.com/office/powerpoint/2010/main" val="202850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23"/>
            <a:ext cx="8229600" cy="630503"/>
          </a:xfrm>
        </p:spPr>
        <p:txBody>
          <a:bodyPr anchor="ctr" anchorCtr="0">
            <a:noAutofit/>
          </a:bodyPr>
          <a:lstStyle/>
          <a:p>
            <a:r>
              <a:rPr lang="en-US" altLang="en-US" sz="3600" dirty="0">
                <a:latin typeface="+mj-lt"/>
              </a:rPr>
              <a:t>Visual Development in Infancy </a:t>
            </a:r>
            <a:r>
              <a:rPr lang="en-US" altLang="en-US" sz="2800" dirty="0">
                <a:latin typeface="+mj-lt"/>
              </a:rPr>
              <a:t>(2 of 2)</a:t>
            </a:r>
            <a:endParaRPr lang="en-US" sz="3600" dirty="0">
              <a:latin typeface="+mj-lt"/>
            </a:endParaRPr>
          </a:p>
        </p:txBody>
      </p:sp>
      <p:sp>
        <p:nvSpPr>
          <p:cNvPr id="5" name="Content Placeholder 4">
            <a:extLst>
              <a:ext uri="{FF2B5EF4-FFF2-40B4-BE49-F238E27FC236}">
                <a16:creationId xmlns:a16="http://schemas.microsoft.com/office/drawing/2014/main" id="{BA6D2DFD-2690-4E45-ACAF-2317E8F8A15F}"/>
              </a:ext>
            </a:extLst>
          </p:cNvPr>
          <p:cNvSpPr>
            <a:spLocks noGrp="1"/>
          </p:cNvSpPr>
          <p:nvPr>
            <p:ph idx="1"/>
          </p:nvPr>
        </p:nvSpPr>
        <p:spPr>
          <a:xfrm>
            <a:off x="457200" y="838200"/>
            <a:ext cx="8229600" cy="307777"/>
          </a:xfrm>
        </p:spPr>
        <p:txBody>
          <a:bodyPr>
            <a:noAutofit/>
          </a:bodyPr>
          <a:lstStyle/>
          <a:p>
            <a:pPr marL="0" indent="0">
              <a:buNone/>
            </a:pPr>
            <a:r>
              <a:rPr lang="en-IN" sz="2000" b="1" dirty="0"/>
              <a:t>Figure 10.4 </a:t>
            </a:r>
            <a:r>
              <a:rPr lang="en-IN" sz="2000" dirty="0"/>
              <a:t>The Visual Cliff</a:t>
            </a:r>
          </a:p>
        </p:txBody>
      </p:sp>
      <p:sp>
        <p:nvSpPr>
          <p:cNvPr id="6" name="Content Placeholder 5">
            <a:extLst>
              <a:ext uri="{FF2B5EF4-FFF2-40B4-BE49-F238E27FC236}">
                <a16:creationId xmlns:a16="http://schemas.microsoft.com/office/drawing/2014/main" id="{0280C8D3-3726-4B03-9214-DA75B9F803E5}"/>
              </a:ext>
            </a:extLst>
          </p:cNvPr>
          <p:cNvSpPr>
            <a:spLocks noGrp="1"/>
          </p:cNvSpPr>
          <p:nvPr>
            <p:ph idx="13"/>
          </p:nvPr>
        </p:nvSpPr>
        <p:spPr>
          <a:xfrm>
            <a:off x="447675" y="1309353"/>
            <a:ext cx="8229600" cy="830997"/>
          </a:xfrm>
        </p:spPr>
        <p:txBody>
          <a:bodyPr>
            <a:noAutofit/>
          </a:bodyPr>
          <a:lstStyle/>
          <a:p>
            <a:pPr marL="0" indent="0">
              <a:buNone/>
            </a:pPr>
            <a:r>
              <a:rPr lang="en-IN" sz="1800" dirty="0"/>
              <a:t>Developmental psychologists use a visual cliff (not a real one!) to test for the development of depth perception in babies. The baby shown here has not yet acquired the perceptual experience of depth.</a:t>
            </a:r>
          </a:p>
        </p:txBody>
      </p:sp>
      <p:pic>
        <p:nvPicPr>
          <p:cNvPr id="9" name="Picture Placeholder 8" descr="A photo shows a toddler crawling across a large table. &#10;Long description is available in notes, press F6">
            <a:extLst>
              <a:ext uri="{FF2B5EF4-FFF2-40B4-BE49-F238E27FC236}">
                <a16:creationId xmlns:a16="http://schemas.microsoft.com/office/drawing/2014/main" id="{1D46E46A-37C1-4C88-9354-A1560828F4A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800469" y="2251280"/>
            <a:ext cx="5543062" cy="3759261"/>
          </a:xfrm>
          <a:prstGeom prst="rect">
            <a:avLst/>
          </a:prstGeom>
        </p:spPr>
      </p:pic>
      <p:sp>
        <p:nvSpPr>
          <p:cNvPr id="3" name="Content Placeholder 2">
            <a:extLst>
              <a:ext uri="{FF2B5EF4-FFF2-40B4-BE49-F238E27FC236}">
                <a16:creationId xmlns:a16="http://schemas.microsoft.com/office/drawing/2014/main" id="{F0FCE3FF-3B61-4CCC-90AF-9E60C850185E}"/>
              </a:ext>
            </a:extLst>
          </p:cNvPr>
          <p:cNvSpPr>
            <a:spLocks noGrp="1"/>
          </p:cNvSpPr>
          <p:nvPr>
            <p:ph sz="quarter" idx="15"/>
          </p:nvPr>
        </p:nvSpPr>
        <p:spPr>
          <a:xfrm>
            <a:off x="457200" y="6109156"/>
            <a:ext cx="8153400" cy="215444"/>
          </a:xfrm>
        </p:spPr>
        <p:txBody>
          <a:bodyPr>
            <a:noAutofit/>
          </a:bodyPr>
          <a:lstStyle/>
          <a:p>
            <a:pPr marL="0" indent="0">
              <a:buNone/>
            </a:pPr>
            <a:r>
              <a:rPr lang="en-US" sz="1400" dirty="0"/>
              <a:t>Mark Richard/</a:t>
            </a:r>
            <a:r>
              <a:rPr lang="en-US" sz="1400" dirty="0" err="1"/>
              <a:t>PhotoEdit</a:t>
            </a:r>
            <a:r>
              <a:rPr lang="en-US" sz="1400" dirty="0"/>
              <a:t>, Inc.</a:t>
            </a:r>
          </a:p>
        </p:txBody>
      </p:sp>
    </p:spTree>
    <p:extLst>
      <p:ext uri="{BB962C8B-B14F-4D97-AF65-F5344CB8AC3E}">
        <p14:creationId xmlns:p14="http://schemas.microsoft.com/office/powerpoint/2010/main" val="1204398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647" y="60323"/>
            <a:ext cx="8229600" cy="617454"/>
          </a:xfrm>
        </p:spPr>
        <p:txBody>
          <a:bodyPr anchor="ctr" anchorCtr="0"/>
          <a:lstStyle/>
          <a:p>
            <a:r>
              <a:rPr lang="en-US" altLang="en-US" sz="3200" dirty="0">
                <a:latin typeface="+mj-lt"/>
              </a:rPr>
              <a:t>Motor Development in the First Year </a:t>
            </a:r>
            <a:r>
              <a:rPr lang="en-US" altLang="en-US" sz="2600" dirty="0">
                <a:latin typeface="+mj-lt"/>
              </a:rPr>
              <a:t>(1 of 3)</a:t>
            </a:r>
            <a:endParaRPr lang="en-US" sz="2600" dirty="0">
              <a:latin typeface="+mj-lt"/>
            </a:endParaRPr>
          </a:p>
        </p:txBody>
      </p:sp>
      <p:sp>
        <p:nvSpPr>
          <p:cNvPr id="5" name="Content Placeholder 4">
            <a:extLst>
              <a:ext uri="{FF2B5EF4-FFF2-40B4-BE49-F238E27FC236}">
                <a16:creationId xmlns:a16="http://schemas.microsoft.com/office/drawing/2014/main" id="{145EB921-BB2C-4CC5-B5D1-DB879F6BE34B}"/>
              </a:ext>
            </a:extLst>
          </p:cNvPr>
          <p:cNvSpPr>
            <a:spLocks noGrp="1"/>
          </p:cNvSpPr>
          <p:nvPr>
            <p:ph sz="quarter" idx="15"/>
          </p:nvPr>
        </p:nvSpPr>
        <p:spPr>
          <a:xfrm>
            <a:off x="457200" y="841910"/>
            <a:ext cx="8229600" cy="301090"/>
          </a:xfrm>
        </p:spPr>
        <p:txBody>
          <a:bodyPr/>
          <a:lstStyle/>
          <a:p>
            <a:pPr marL="0" indent="0">
              <a:buNone/>
            </a:pPr>
            <a:r>
              <a:rPr lang="en-IN" sz="1800" b="1" dirty="0"/>
              <a:t>Table 10.2 </a:t>
            </a:r>
            <a:r>
              <a:rPr lang="en-IN" sz="1800" dirty="0"/>
              <a:t>A Few Key Infant Reflexes</a:t>
            </a:r>
          </a:p>
        </p:txBody>
      </p:sp>
      <p:graphicFrame>
        <p:nvGraphicFramePr>
          <p:cNvPr id="7" name="Table 6">
            <a:extLst>
              <a:ext uri="{FF2B5EF4-FFF2-40B4-BE49-F238E27FC236}">
                <a16:creationId xmlns:a16="http://schemas.microsoft.com/office/drawing/2014/main" id="{A69C59B3-8CCF-416E-9C7C-024FD0B9EBA9}"/>
              </a:ext>
            </a:extLst>
          </p:cNvPr>
          <p:cNvGraphicFramePr>
            <a:graphicFrameLocks noGrp="1"/>
          </p:cNvGraphicFramePr>
          <p:nvPr>
            <p:extLst>
              <p:ext uri="{D42A27DB-BD31-4B8C-83A1-F6EECF244321}">
                <p14:modId xmlns:p14="http://schemas.microsoft.com/office/powerpoint/2010/main" val="1391548760"/>
              </p:ext>
            </p:extLst>
          </p:nvPr>
        </p:nvGraphicFramePr>
        <p:xfrm>
          <a:off x="283779" y="1317169"/>
          <a:ext cx="8607973" cy="5367409"/>
        </p:xfrm>
        <a:graphic>
          <a:graphicData uri="http://schemas.openxmlformats.org/drawingml/2006/table">
            <a:tbl>
              <a:tblPr firstRow="1" bandRow="1">
                <a:tableStyleId>{3B4B98B0-60AC-42C2-AFA5-B58CD77FA1E5}</a:tableStyleId>
              </a:tblPr>
              <a:tblGrid>
                <a:gridCol w="8607973">
                  <a:extLst>
                    <a:ext uri="{9D8B030D-6E8A-4147-A177-3AD203B41FA5}">
                      <a16:colId xmlns:a16="http://schemas.microsoft.com/office/drawing/2014/main" val="1228040126"/>
                    </a:ext>
                  </a:extLst>
                </a:gridCol>
              </a:tblGrid>
              <a:tr h="462131">
                <a:tc>
                  <a:txBody>
                    <a:bodyPr/>
                    <a:lstStyle/>
                    <a:p>
                      <a:r>
                        <a:rPr lang="en-IN" sz="1400">
                          <a:solidFill>
                            <a:schemeClr val="bg1"/>
                          </a:solidFill>
                        </a:rPr>
                        <a:t>The Rooting Reflex</a:t>
                      </a:r>
                      <a:endParaRPr lang="en-IN" sz="1400" dirty="0">
                        <a:solidFill>
                          <a:schemeClr val="bg1"/>
                        </a:solidFill>
                      </a:endParaRPr>
                    </a:p>
                  </a:txBody>
                  <a:tcPr marL="123438" marR="123438">
                    <a:lnL>
                      <a:noFill/>
                    </a:lnL>
                    <a:lnR>
                      <a:noFill/>
                    </a:lnR>
                    <a:lnT w="12700" cmpd="sng">
                      <a:noFill/>
                    </a:lnT>
                    <a:lnB w="12700" cmpd="sng">
                      <a:noFill/>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846642191"/>
                  </a:ext>
                </a:extLst>
              </a:tr>
              <a:tr h="911600">
                <a:tc>
                  <a:txBody>
                    <a:bodyPr/>
                    <a:lstStyle/>
                    <a:p>
                      <a:r>
                        <a:rPr lang="en-IN" sz="1400" b="0" dirty="0"/>
                        <a:t>The </a:t>
                      </a:r>
                      <a:r>
                        <a:rPr lang="en-IN" sz="1400" b="0" i="1" dirty="0"/>
                        <a:t>rooting reflex </a:t>
                      </a:r>
                      <a:r>
                        <a:rPr lang="en-IN" sz="1400" b="0" dirty="0"/>
                        <a:t>is elicited by stimulation to the corners of the mouth, which causes infants to orient themselves toward the stimulation and make sucking motions. The rooting reflex helps the infant begin feeding immediately after birth.</a:t>
                      </a:r>
                    </a:p>
                  </a:txBody>
                  <a:tcPr marL="123438" marR="123438">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20755671"/>
                  </a:ext>
                </a:extLst>
              </a:tr>
              <a:tr h="416914">
                <a:tc>
                  <a:txBody>
                    <a:bodyPr/>
                    <a:lstStyle/>
                    <a:p>
                      <a:r>
                        <a:rPr lang="en-IN" sz="1400" b="1" i="0" u="none" strike="noStrike" kern="1200" baseline="0" dirty="0">
                          <a:solidFill>
                            <a:schemeClr val="tx1"/>
                          </a:solidFill>
                          <a:latin typeface="+mn-lt"/>
                          <a:ea typeface="+mn-ea"/>
                          <a:cs typeface="+mn-cs"/>
                        </a:rPr>
                        <a:t>The Moro Reflex</a:t>
                      </a:r>
                      <a:endParaRPr lang="en-IN" sz="1400" b="1" dirty="0"/>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34891868"/>
                  </a:ext>
                </a:extLst>
              </a:tr>
              <a:tr h="911600">
                <a:tc>
                  <a:txBody>
                    <a:bodyPr/>
                    <a:lstStyle/>
                    <a:p>
                      <a:r>
                        <a:rPr lang="en-IN" sz="1400" b="0" dirty="0"/>
                        <a:t>The </a:t>
                      </a:r>
                      <a:r>
                        <a:rPr lang="en-IN" sz="1400" b="0" i="1" dirty="0"/>
                        <a:t>Moro reflex</a:t>
                      </a:r>
                      <a:r>
                        <a:rPr lang="en-IN" sz="1400" b="0" dirty="0"/>
                        <a:t>, also known as the “startle” reflex, occurs when infants lose support of their head. Infants grimace and reach their arms outward and then inward in a hugging motion. This may be a protective reflex that allows the infant to hold on to the mother when support is suddenly lost.</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999367554"/>
                  </a:ext>
                </a:extLst>
              </a:tr>
              <a:tr h="379833">
                <a:tc>
                  <a:txBody>
                    <a:bodyPr/>
                    <a:lstStyle/>
                    <a:p>
                      <a:r>
                        <a:rPr lang="en-IN" sz="1400" b="1" dirty="0"/>
                        <a:t>The Grasping Reflex</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439458228"/>
                  </a:ext>
                </a:extLst>
              </a:tr>
              <a:tr h="645717">
                <a:tc>
                  <a:txBody>
                    <a:bodyPr/>
                    <a:lstStyle/>
                    <a:p>
                      <a:r>
                        <a:rPr lang="en-IN" sz="1400" b="0" dirty="0"/>
                        <a:t>The </a:t>
                      </a:r>
                      <a:r>
                        <a:rPr lang="en-IN" sz="1400" b="0" i="1" dirty="0"/>
                        <a:t>grasping reflex </a:t>
                      </a:r>
                      <a:r>
                        <a:rPr lang="en-IN" sz="1400" b="0" dirty="0"/>
                        <a:t>is elicited by stimulating the infant’s palm. The infant’s grasp is remarkably strong and facilitates safely holding onto their caregiver.</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8348760"/>
                  </a:ext>
                </a:extLst>
              </a:tr>
              <a:tr h="462131">
                <a:tc>
                  <a:txBody>
                    <a:bodyPr/>
                    <a:lstStyle/>
                    <a:p>
                      <a:r>
                        <a:rPr lang="en-IN" sz="1400" b="1" dirty="0"/>
                        <a:t>The Stepping Reflex</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348920230"/>
                  </a:ext>
                </a:extLst>
              </a:tr>
              <a:tr h="1177483">
                <a:tc>
                  <a:txBody>
                    <a:bodyPr/>
                    <a:lstStyle/>
                    <a:p>
                      <a:r>
                        <a:rPr lang="en-IN" sz="1400" b="0" dirty="0"/>
                        <a:t>The </a:t>
                      </a:r>
                      <a:r>
                        <a:rPr lang="en-IN" sz="1400" b="0" i="1" dirty="0"/>
                        <a:t>stepping reflex</a:t>
                      </a:r>
                      <a:r>
                        <a:rPr lang="en-IN" sz="1400" b="0" dirty="0"/>
                        <a:t>, also known as the walking or dancing reflex, occurs when infants sense the onset of pressure on the sole of a foot. In fact, if you support the infant upright and gently lower the foot to a </a:t>
                      </a:r>
                      <a:r>
                        <a:rPr lang="en-IN" sz="1400" b="0" dirty="0" err="1"/>
                        <a:t>tabletop</a:t>
                      </a:r>
                      <a:r>
                        <a:rPr lang="en-IN" sz="1400" b="0" dirty="0"/>
                        <a:t> or surface, you will see the leg straighten. This reflex is the basis for learning to walk.</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014045867"/>
                  </a:ext>
                </a:extLst>
              </a:tr>
            </a:tbl>
          </a:graphicData>
        </a:graphic>
      </p:graphicFrame>
    </p:spTree>
    <p:extLst>
      <p:ext uri="{BB962C8B-B14F-4D97-AF65-F5344CB8AC3E}">
        <p14:creationId xmlns:p14="http://schemas.microsoft.com/office/powerpoint/2010/main" val="119200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482"/>
            <a:ext cx="8229600" cy="553438"/>
          </a:xfrm>
        </p:spPr>
        <p:txBody>
          <a:bodyPr anchor="ctr" anchorCtr="0"/>
          <a:lstStyle/>
          <a:p>
            <a:r>
              <a:rPr lang="en-US" altLang="en-US" sz="3200" dirty="0">
                <a:latin typeface="+mj-lt"/>
              </a:rPr>
              <a:t>Motor Development in the First Year </a:t>
            </a:r>
            <a:r>
              <a:rPr lang="en-US" altLang="en-US" sz="2400" dirty="0">
                <a:latin typeface="+mj-lt"/>
              </a:rPr>
              <a:t>(2 of 3)</a:t>
            </a:r>
            <a:endParaRPr lang="en-US" sz="3200" dirty="0">
              <a:latin typeface="+mj-lt"/>
            </a:endParaRPr>
          </a:p>
        </p:txBody>
      </p:sp>
      <p:sp>
        <p:nvSpPr>
          <p:cNvPr id="3" name="Content Placeholder 2">
            <a:extLst>
              <a:ext uri="{FF2B5EF4-FFF2-40B4-BE49-F238E27FC236}">
                <a16:creationId xmlns:a16="http://schemas.microsoft.com/office/drawing/2014/main" id="{7ACC33CB-8E13-4E56-AF77-2E9EBF029951}"/>
              </a:ext>
            </a:extLst>
          </p:cNvPr>
          <p:cNvSpPr>
            <a:spLocks noGrp="1"/>
          </p:cNvSpPr>
          <p:nvPr>
            <p:ph idx="1"/>
          </p:nvPr>
        </p:nvSpPr>
        <p:spPr>
          <a:xfrm>
            <a:off x="457200" y="902825"/>
            <a:ext cx="8229600" cy="344104"/>
          </a:xfrm>
        </p:spPr>
        <p:txBody>
          <a:bodyPr/>
          <a:lstStyle/>
          <a:p>
            <a:pPr marL="0" indent="0">
              <a:buNone/>
            </a:pPr>
            <a:r>
              <a:rPr lang="en-IN" sz="2000" b="1" dirty="0"/>
              <a:t>Figure 10.5 </a:t>
            </a:r>
            <a:r>
              <a:rPr lang="en-IN" sz="2000" dirty="0"/>
              <a:t>Motor Skills Develop in Stages</a:t>
            </a:r>
          </a:p>
        </p:txBody>
      </p:sp>
      <p:sp>
        <p:nvSpPr>
          <p:cNvPr id="4" name="Content Placeholder 3">
            <a:extLst>
              <a:ext uri="{FF2B5EF4-FFF2-40B4-BE49-F238E27FC236}">
                <a16:creationId xmlns:a16="http://schemas.microsoft.com/office/drawing/2014/main" id="{13B9006E-FEF4-401E-A93B-BF346BFA0871}"/>
              </a:ext>
            </a:extLst>
          </p:cNvPr>
          <p:cNvSpPr>
            <a:spLocks noGrp="1"/>
          </p:cNvSpPr>
          <p:nvPr>
            <p:ph idx="13"/>
          </p:nvPr>
        </p:nvSpPr>
        <p:spPr>
          <a:xfrm>
            <a:off x="468775" y="1371600"/>
            <a:ext cx="8229600" cy="1867464"/>
          </a:xfrm>
        </p:spPr>
        <p:txBody>
          <a:bodyPr/>
          <a:lstStyle/>
          <a:p>
            <a:pPr marL="0" indent="0">
              <a:buNone/>
            </a:pPr>
            <a:r>
              <a:rPr lang="en-IN" sz="1800" dirty="0"/>
              <a:t>This series shows infants in different stages of development: (a) raising the head, (b) rolling over, (c) propping up, (d) sitting up, (e) crawling, and (f) walking.</a:t>
            </a:r>
          </a:p>
          <a:p>
            <a:pPr marL="0" indent="0">
              <a:buNone/>
            </a:pPr>
            <a:r>
              <a:rPr lang="en-IN" sz="1800" dirty="0"/>
              <a:t>Top, left: </a:t>
            </a:r>
            <a:r>
              <a:rPr lang="en-IN" sz="1800" dirty="0" err="1"/>
              <a:t>bendao</a:t>
            </a:r>
            <a:r>
              <a:rPr lang="en-IN" sz="1800" dirty="0"/>
              <a:t>/Shutterstock; top, right: Bubbles </a:t>
            </a:r>
            <a:r>
              <a:rPr lang="en-IN" sz="1800" dirty="0" err="1"/>
              <a:t>Photolibrary</a:t>
            </a:r>
            <a:r>
              <a:rPr lang="en-IN" sz="1800" dirty="0"/>
              <a:t>/</a:t>
            </a:r>
            <a:r>
              <a:rPr lang="en-IN" sz="1800" dirty="0" err="1"/>
              <a:t>Alamy</a:t>
            </a:r>
            <a:r>
              <a:rPr lang="en-IN" sz="1800" dirty="0"/>
              <a:t> Stock Photo; bottom, left: </a:t>
            </a:r>
            <a:r>
              <a:rPr lang="en-IN" sz="1800" dirty="0" err="1"/>
              <a:t>imageBROKER</a:t>
            </a:r>
            <a:r>
              <a:rPr lang="en-IN" sz="1800" dirty="0"/>
              <a:t>/Glow Images; bottom, centre left: OLJ Studio/Shutterstock; bottom, centre right: Corbis Bridge/</a:t>
            </a:r>
            <a:r>
              <a:rPr lang="en-IN" sz="1800" dirty="0" err="1"/>
              <a:t>Alamy</a:t>
            </a:r>
            <a:r>
              <a:rPr lang="en-IN" sz="1800" dirty="0"/>
              <a:t> Stock Photo; bottom, right: Eric </a:t>
            </a:r>
            <a:r>
              <a:rPr lang="en-IN" sz="1800" dirty="0" err="1"/>
              <a:t>Gevaert</a:t>
            </a:r>
            <a:r>
              <a:rPr lang="en-IN" sz="1800" dirty="0"/>
              <a:t>/Shutterstock</a:t>
            </a:r>
          </a:p>
        </p:txBody>
      </p:sp>
      <p:pic>
        <p:nvPicPr>
          <p:cNvPr id="8" name="Picture Placeholder 7" descr="A figure shows a series of 6 photos of infants in various positions.&#10;Long description is available in notes, press F6">
            <a:extLst>
              <a:ext uri="{FF2B5EF4-FFF2-40B4-BE49-F238E27FC236}">
                <a16:creationId xmlns:a16="http://schemas.microsoft.com/office/drawing/2014/main" id="{E1D85CC5-5092-4B2E-829C-C95DABB8BD47}"/>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233257" y="3351638"/>
            <a:ext cx="4677487" cy="2966212"/>
          </a:xfrm>
          <a:prstGeom prst="rect">
            <a:avLst/>
          </a:prstGeom>
        </p:spPr>
      </p:pic>
    </p:spTree>
    <p:extLst>
      <p:ext uri="{BB962C8B-B14F-4D97-AF65-F5344CB8AC3E}">
        <p14:creationId xmlns:p14="http://schemas.microsoft.com/office/powerpoint/2010/main" val="294867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838200"/>
          </a:xfrm>
        </p:spPr>
        <p:txBody>
          <a:bodyPr/>
          <a:lstStyle/>
          <a:p>
            <a:r>
              <a:rPr lang="en-CA" dirty="0" smtClean="0"/>
              <a:t>Psalm 92:12-15</a:t>
            </a:r>
            <a:endParaRPr lang="en-CA" dirty="0"/>
          </a:p>
        </p:txBody>
      </p:sp>
      <p:sp>
        <p:nvSpPr>
          <p:cNvPr id="3" name="Content Placeholder 2"/>
          <p:cNvSpPr>
            <a:spLocks noGrp="1"/>
          </p:cNvSpPr>
          <p:nvPr>
            <p:ph idx="1"/>
          </p:nvPr>
        </p:nvSpPr>
        <p:spPr>
          <a:xfrm>
            <a:off x="685800" y="838199"/>
            <a:ext cx="7772400" cy="5631611"/>
          </a:xfrm>
        </p:spPr>
        <p:txBody>
          <a:bodyPr>
            <a:normAutofit/>
          </a:bodyPr>
          <a:lstStyle/>
          <a:p>
            <a:pPr>
              <a:buNone/>
            </a:pPr>
            <a:r>
              <a:rPr lang="en-CA" baseline="30000" dirty="0" smtClean="0"/>
              <a:t>12 </a:t>
            </a:r>
            <a:r>
              <a:rPr lang="en-CA" dirty="0" smtClean="0"/>
              <a:t>The righteous will flourish like a palm tree,</a:t>
            </a:r>
            <a:br>
              <a:rPr lang="en-CA" dirty="0" smtClean="0"/>
            </a:br>
            <a:r>
              <a:rPr lang="en-CA" dirty="0" smtClean="0"/>
              <a:t>    they will grow like a cedar of Lebanon;</a:t>
            </a:r>
            <a:br>
              <a:rPr lang="en-CA" dirty="0" smtClean="0"/>
            </a:br>
            <a:r>
              <a:rPr lang="en-CA" baseline="30000" dirty="0" smtClean="0"/>
              <a:t>13 </a:t>
            </a:r>
            <a:r>
              <a:rPr lang="en-CA" dirty="0" smtClean="0"/>
              <a:t>planted in the house of the </a:t>
            </a:r>
            <a:r>
              <a:rPr lang="en-CA" cap="small" dirty="0" smtClean="0"/>
              <a:t>Lord</a:t>
            </a:r>
            <a:r>
              <a:rPr lang="en-CA" dirty="0" smtClean="0"/>
              <a:t>,</a:t>
            </a:r>
            <a:br>
              <a:rPr lang="en-CA" dirty="0" smtClean="0"/>
            </a:br>
            <a:r>
              <a:rPr lang="en-CA" dirty="0" smtClean="0"/>
              <a:t>    they will flourish in the courts of our God.</a:t>
            </a:r>
            <a:br>
              <a:rPr lang="en-CA" dirty="0" smtClean="0"/>
            </a:br>
            <a:r>
              <a:rPr lang="en-CA" baseline="30000" dirty="0" smtClean="0"/>
              <a:t>14 </a:t>
            </a:r>
            <a:r>
              <a:rPr lang="en-CA" dirty="0" smtClean="0"/>
              <a:t>They will still bear fruit in old age,</a:t>
            </a:r>
            <a:br>
              <a:rPr lang="en-CA" dirty="0" smtClean="0"/>
            </a:br>
            <a:r>
              <a:rPr lang="en-CA" dirty="0" smtClean="0"/>
              <a:t>    they will stay fresh and green,</a:t>
            </a:r>
            <a:br>
              <a:rPr lang="en-CA" dirty="0" smtClean="0"/>
            </a:br>
            <a:r>
              <a:rPr lang="en-CA" baseline="30000" dirty="0" smtClean="0"/>
              <a:t>15 </a:t>
            </a:r>
            <a:r>
              <a:rPr lang="en-CA" dirty="0" smtClean="0"/>
              <a:t>proclaiming, “The </a:t>
            </a:r>
            <a:r>
              <a:rPr lang="en-CA" cap="small" dirty="0" smtClean="0"/>
              <a:t>Lord</a:t>
            </a:r>
            <a:r>
              <a:rPr lang="en-CA" dirty="0" smtClean="0"/>
              <a:t> is upright;</a:t>
            </a:r>
            <a:br>
              <a:rPr lang="en-CA" dirty="0" smtClean="0"/>
            </a:br>
            <a:r>
              <a:rPr lang="en-CA" dirty="0" smtClean="0"/>
              <a:t>    he is my Rock, and there is no wickedness in him.”</a:t>
            </a:r>
          </a:p>
          <a:p>
            <a:pPr>
              <a:buNone/>
            </a:pPr>
            <a:r>
              <a:rPr lang="en-CA" dirty="0" smtClean="0"/>
              <a:t>Video: </a:t>
            </a:r>
            <a:r>
              <a:rPr lang="en-CA" dirty="0"/>
              <a:t>Annie Murphy Paul: What we learn before we're born</a:t>
            </a:r>
          </a:p>
          <a:p>
            <a:pPr>
              <a:buNone/>
            </a:pPr>
            <a:r>
              <a:rPr lang="en-CA" sz="1500" dirty="0"/>
              <a:t>http://www.ted.com/talks/annie_murphy_paul_what_we_learn_before_we_re_born.html</a:t>
            </a:r>
          </a:p>
          <a:p>
            <a:pPr>
              <a:buNone/>
            </a:pPr>
            <a:endParaRPr lang="en-CA" dirty="0" smtClean="0"/>
          </a:p>
          <a:p>
            <a:pPr>
              <a:buNone/>
            </a:pPr>
            <a:endParaRPr lang="en-CA" dirty="0"/>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E7DDB78-1D48-40EF-AC6E-D0F575405577}" type="slidenum">
              <a:rPr lang="en-US" smtClean="0"/>
              <a:pPr/>
              <a:t>2</a:t>
            </a:fld>
            <a:endParaRPr lang="en-US"/>
          </a:p>
        </p:txBody>
      </p:sp>
    </p:spTree>
    <p:extLst>
      <p:ext uri="{BB962C8B-B14F-4D97-AF65-F5344CB8AC3E}">
        <p14:creationId xmlns:p14="http://schemas.microsoft.com/office/powerpoint/2010/main" val="79323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76"/>
            <a:ext cx="8229600" cy="558972"/>
          </a:xfrm>
        </p:spPr>
        <p:txBody>
          <a:bodyPr anchor="ctr" anchorCtr="0"/>
          <a:lstStyle/>
          <a:p>
            <a:r>
              <a:rPr lang="en-US" altLang="en-US" sz="3200" dirty="0">
                <a:latin typeface="+mj-lt"/>
              </a:rPr>
              <a:t>Motor Development in the First Year </a:t>
            </a:r>
            <a:r>
              <a:rPr lang="en-US" altLang="en-US" sz="2400" dirty="0">
                <a:latin typeface="+mj-lt"/>
              </a:rPr>
              <a:t>(3 of 3)</a:t>
            </a:r>
            <a:endParaRPr lang="en-US" sz="2000" b="0" dirty="0">
              <a:latin typeface="+mj-lt"/>
            </a:endParaRPr>
          </a:p>
        </p:txBody>
      </p:sp>
      <p:sp>
        <p:nvSpPr>
          <p:cNvPr id="5" name="Content Placeholder 4">
            <a:extLst>
              <a:ext uri="{FF2B5EF4-FFF2-40B4-BE49-F238E27FC236}">
                <a16:creationId xmlns:a16="http://schemas.microsoft.com/office/drawing/2014/main" id="{BBD26DE1-AC51-4BBB-AF0C-499499DD7224}"/>
              </a:ext>
            </a:extLst>
          </p:cNvPr>
          <p:cNvSpPr>
            <a:spLocks noGrp="1"/>
          </p:cNvSpPr>
          <p:nvPr>
            <p:ph sz="quarter" idx="15"/>
          </p:nvPr>
        </p:nvSpPr>
        <p:spPr>
          <a:xfrm>
            <a:off x="469813" y="849775"/>
            <a:ext cx="8224244" cy="423049"/>
          </a:xfrm>
        </p:spPr>
        <p:txBody>
          <a:bodyPr/>
          <a:lstStyle/>
          <a:p>
            <a:pPr marL="0" indent="0">
              <a:buNone/>
            </a:pPr>
            <a:r>
              <a:rPr lang="en-IN" sz="2400" b="1" dirty="0"/>
              <a:t>Figure 10.6 </a:t>
            </a:r>
            <a:r>
              <a:rPr lang="en-IN" sz="2400" dirty="0"/>
              <a:t>The Processes of Synaptic Pruning</a:t>
            </a:r>
          </a:p>
        </p:txBody>
      </p:sp>
      <p:pic>
        <p:nvPicPr>
          <p:cNvPr id="9" name="Picture Placeholder 8" descr="A figure explains the process of synaptic pruning. &#10;Long description is available in notes, press F6">
            <a:extLst>
              <a:ext uri="{FF2B5EF4-FFF2-40B4-BE49-F238E27FC236}">
                <a16:creationId xmlns:a16="http://schemas.microsoft.com/office/drawing/2014/main" id="{8A716673-9832-49D5-9FA5-4FE565AD716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3778" y="1272824"/>
            <a:ext cx="8592207" cy="5459052"/>
          </a:xfrm>
          <a:prstGeom prst="rect">
            <a:avLst/>
          </a:prstGeom>
        </p:spPr>
      </p:pic>
    </p:spTree>
    <p:extLst>
      <p:ext uri="{BB962C8B-B14F-4D97-AF65-F5344CB8AC3E}">
        <p14:creationId xmlns:p14="http://schemas.microsoft.com/office/powerpoint/2010/main" val="130029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24"/>
            <a:ext cx="8229600" cy="630503"/>
          </a:xfrm>
        </p:spPr>
        <p:txBody>
          <a:bodyPr wrap="square" anchor="ctr" anchorCtr="0">
            <a:noAutofit/>
          </a:bodyPr>
          <a:lstStyle/>
          <a:p>
            <a:r>
              <a:rPr lang="en-US" sz="3600" dirty="0">
                <a:latin typeface="+mj-lt"/>
              </a:rPr>
              <a:t>10.2 Learning Objectives</a:t>
            </a:r>
            <a:endParaRPr lang="en-US" sz="2800" dirty="0">
              <a:latin typeface="+mj-lt"/>
            </a:endParaRPr>
          </a:p>
        </p:txBody>
      </p:sp>
      <p:sp>
        <p:nvSpPr>
          <p:cNvPr id="4" name="Content Placeholder 3"/>
          <p:cNvSpPr>
            <a:spLocks noGrp="1"/>
          </p:cNvSpPr>
          <p:nvPr>
            <p:ph idx="1"/>
          </p:nvPr>
        </p:nvSpPr>
        <p:spPr>
          <a:xfrm>
            <a:off x="457200" y="838200"/>
            <a:ext cx="8229600" cy="4462760"/>
          </a:xfrm>
        </p:spPr>
        <p:txBody>
          <a:bodyPr wrap="square">
            <a:spAutoFit/>
          </a:bodyPr>
          <a:lstStyle/>
          <a:p>
            <a:r>
              <a:rPr lang="en-US" sz="2400" dirty="0"/>
              <a:t>Know the key terminology associated with infancy and childhood.</a:t>
            </a:r>
          </a:p>
          <a:p>
            <a:r>
              <a:rPr lang="en-US" sz="2400" dirty="0"/>
              <a:t>Understand the cognitive changes that occur during infancy and childhood.</a:t>
            </a:r>
          </a:p>
          <a:p>
            <a:r>
              <a:rPr lang="en-US" sz="2400" dirty="0"/>
              <a:t>Understand the importance of attachment and the different styles of attachment.</a:t>
            </a:r>
          </a:p>
          <a:p>
            <a:r>
              <a:rPr lang="en-US" sz="2400" dirty="0"/>
              <a:t>Apply the concept of scaffolding and the zone of proximal development to understand how to best promote learning.</a:t>
            </a:r>
          </a:p>
          <a:p>
            <a:r>
              <a:rPr lang="en-US" sz="2400" dirty="0"/>
              <a:t>Analyze how to effectively discipline children in order to promote moral </a:t>
            </a:r>
            <a:r>
              <a:rPr lang="en-US" sz="2400" dirty="0" err="1"/>
              <a:t>behaviour</a:t>
            </a:r>
            <a:r>
              <a:rPr lang="en-US" sz="2400" dirty="0"/>
              <a:t>.</a:t>
            </a:r>
          </a:p>
        </p:txBody>
      </p:sp>
    </p:spTree>
    <p:extLst>
      <p:ext uri="{BB962C8B-B14F-4D97-AF65-F5344CB8AC3E}">
        <p14:creationId xmlns:p14="http://schemas.microsoft.com/office/powerpoint/2010/main" val="80653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700"/>
            <a:ext cx="8229600" cy="606232"/>
          </a:xfrm>
        </p:spPr>
        <p:txBody>
          <a:bodyPr anchor="ctr"/>
          <a:lstStyle/>
          <a:p>
            <a:r>
              <a:rPr lang="en-US" altLang="en-US" dirty="0"/>
              <a:t>The Importance of Sensitive Periods</a:t>
            </a:r>
            <a:endParaRPr lang="en-US" dirty="0"/>
          </a:p>
        </p:txBody>
      </p:sp>
      <p:sp>
        <p:nvSpPr>
          <p:cNvPr id="3" name="Content Placeholder 2"/>
          <p:cNvSpPr>
            <a:spLocks noGrp="1"/>
          </p:cNvSpPr>
          <p:nvPr>
            <p:ph idx="1"/>
          </p:nvPr>
        </p:nvSpPr>
        <p:spPr>
          <a:xfrm>
            <a:off x="457200" y="847060"/>
            <a:ext cx="8229600" cy="3267740"/>
          </a:xfrm>
        </p:spPr>
        <p:txBody>
          <a:bodyPr/>
          <a:lstStyle/>
          <a:p>
            <a:pPr>
              <a:buFontTx/>
              <a:buNone/>
            </a:pPr>
            <a:r>
              <a:rPr lang="en-US" altLang="en-US" sz="2400" b="1" dirty="0">
                <a:ea typeface="ＭＳ Ｐゴシック" pitchFamily="34" charset="-128"/>
              </a:rPr>
              <a:t>Sensitive period (p. 375)</a:t>
            </a:r>
          </a:p>
          <a:p>
            <a:r>
              <a:rPr lang="en-US" altLang="en-US" sz="2400" dirty="0">
                <a:ea typeface="ＭＳ Ｐゴシック" pitchFamily="34" charset="-128"/>
              </a:rPr>
              <a:t>Language fluency</a:t>
            </a:r>
          </a:p>
          <a:p>
            <a:r>
              <a:rPr lang="en-US" altLang="en-US" sz="2400" dirty="0">
                <a:ea typeface="ＭＳ Ｐゴシック" pitchFamily="34" charset="-128"/>
              </a:rPr>
              <a:t>Perception</a:t>
            </a:r>
          </a:p>
          <a:p>
            <a:r>
              <a:rPr lang="en-US" altLang="en-US" sz="2400" dirty="0">
                <a:ea typeface="ＭＳ Ｐゴシック" pitchFamily="34" charset="-128"/>
              </a:rPr>
              <a:t>Balance</a:t>
            </a:r>
          </a:p>
          <a:p>
            <a:r>
              <a:rPr lang="en-US" altLang="en-US" sz="2400" dirty="0">
                <a:ea typeface="ＭＳ Ｐゴシック" pitchFamily="34" charset="-128"/>
              </a:rPr>
              <a:t>Recognition of parents</a:t>
            </a:r>
          </a:p>
          <a:p>
            <a:r>
              <a:rPr lang="en-US" altLang="en-US" sz="2400" dirty="0">
                <a:ea typeface="ＭＳ Ｐゴシック" pitchFamily="34" charset="-128"/>
              </a:rPr>
              <a:t>Identifying with a particular culture</a:t>
            </a:r>
            <a:endParaRPr lang="en-US" sz="2400" dirty="0"/>
          </a:p>
        </p:txBody>
      </p:sp>
    </p:spTree>
    <p:extLst>
      <p:ext uri="{BB962C8B-B14F-4D97-AF65-F5344CB8AC3E}">
        <p14:creationId xmlns:p14="http://schemas.microsoft.com/office/powerpoint/2010/main" val="2148705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15"/>
            <a:ext cx="8229600" cy="1169679"/>
          </a:xfrm>
        </p:spPr>
        <p:txBody>
          <a:bodyPr anchor="ctr" anchorCtr="0"/>
          <a:lstStyle/>
          <a:p>
            <a:r>
              <a:rPr lang="en-US" altLang="en-US" dirty="0">
                <a:latin typeface="+mj-lt"/>
              </a:rPr>
              <a:t>Cognitive Changes: Piaget</a:t>
            </a:r>
            <a:r>
              <a:rPr lang="ja-JP" altLang="en-US" dirty="0">
                <a:latin typeface="+mj-lt"/>
              </a:rPr>
              <a:t>’</a:t>
            </a:r>
            <a:r>
              <a:rPr lang="en-US" altLang="ja-JP" dirty="0">
                <a:latin typeface="+mj-lt"/>
              </a:rPr>
              <a:t>s Cognitive Development Theory</a:t>
            </a:r>
            <a:endParaRPr lang="en-US" dirty="0">
              <a:latin typeface="+mj-lt"/>
            </a:endParaRPr>
          </a:p>
        </p:txBody>
      </p:sp>
      <p:sp>
        <p:nvSpPr>
          <p:cNvPr id="5" name="Text Placeholder 4"/>
          <p:cNvSpPr>
            <a:spLocks noGrp="1"/>
          </p:cNvSpPr>
          <p:nvPr>
            <p:ph type="body" sz="quarter" idx="13"/>
          </p:nvPr>
        </p:nvSpPr>
        <p:spPr>
          <a:xfrm>
            <a:off x="457200" y="1201594"/>
            <a:ext cx="8229600" cy="343427"/>
          </a:xfrm>
        </p:spPr>
        <p:txBody>
          <a:bodyPr/>
          <a:lstStyle/>
          <a:p>
            <a:r>
              <a:rPr lang="en-US" dirty="0">
                <a:solidFill>
                  <a:schemeClr val="tx1"/>
                </a:solidFill>
                <a:latin typeface="+mj-lt"/>
              </a:rPr>
              <a:t>Table 10.3 </a:t>
            </a:r>
            <a:r>
              <a:rPr lang="en-US" b="0" dirty="0">
                <a:solidFill>
                  <a:schemeClr val="tx1"/>
                </a:solidFill>
                <a:latin typeface="+mj-lt"/>
              </a:rPr>
              <a:t>Piaget’s Stages of Cognitive Development</a:t>
            </a:r>
            <a:endParaRPr lang="en-US" dirty="0">
              <a:solidFill>
                <a:schemeClr val="tx1"/>
              </a:solidFill>
              <a:latin typeface="+mj-lt"/>
            </a:endParaRPr>
          </a:p>
        </p:txBody>
      </p:sp>
      <p:graphicFrame>
        <p:nvGraphicFramePr>
          <p:cNvPr id="3" name="Table 2">
            <a:extLst>
              <a:ext uri="{FF2B5EF4-FFF2-40B4-BE49-F238E27FC236}">
                <a16:creationId xmlns:a16="http://schemas.microsoft.com/office/drawing/2014/main" id="{A9A0F5A7-E2C5-4A6A-8663-CC69242C53A8}"/>
              </a:ext>
            </a:extLst>
          </p:cNvPr>
          <p:cNvGraphicFramePr>
            <a:graphicFrameLocks noGrp="1"/>
          </p:cNvGraphicFramePr>
          <p:nvPr>
            <p:extLst>
              <p:ext uri="{D42A27DB-BD31-4B8C-83A1-F6EECF244321}">
                <p14:modId xmlns:p14="http://schemas.microsoft.com/office/powerpoint/2010/main" val="565148630"/>
              </p:ext>
            </p:extLst>
          </p:nvPr>
        </p:nvGraphicFramePr>
        <p:xfrm>
          <a:off x="252248" y="1686909"/>
          <a:ext cx="8702567" cy="5029201"/>
        </p:xfrm>
        <a:graphic>
          <a:graphicData uri="http://schemas.openxmlformats.org/drawingml/2006/table">
            <a:tbl>
              <a:tblPr firstRow="1" bandRow="1">
                <a:tableStyleId>{3B4B98B0-60AC-42C2-AFA5-B58CD77FA1E5}</a:tableStyleId>
              </a:tblPr>
              <a:tblGrid>
                <a:gridCol w="2175642">
                  <a:extLst>
                    <a:ext uri="{9D8B030D-6E8A-4147-A177-3AD203B41FA5}">
                      <a16:colId xmlns:a16="http://schemas.microsoft.com/office/drawing/2014/main" val="4066463803"/>
                    </a:ext>
                  </a:extLst>
                </a:gridCol>
                <a:gridCol w="6526925">
                  <a:extLst>
                    <a:ext uri="{9D8B030D-6E8A-4147-A177-3AD203B41FA5}">
                      <a16:colId xmlns:a16="http://schemas.microsoft.com/office/drawing/2014/main" val="1461579921"/>
                    </a:ext>
                  </a:extLst>
                </a:gridCol>
              </a:tblGrid>
              <a:tr h="433342">
                <a:tc>
                  <a:txBody>
                    <a:bodyPr/>
                    <a:lstStyle/>
                    <a:p>
                      <a:r>
                        <a:rPr lang="en-IN" sz="1400" b="1" i="0" u="none" strike="noStrike" kern="1200" baseline="0" dirty="0">
                          <a:solidFill>
                            <a:schemeClr val="bg1"/>
                          </a:solidFill>
                          <a:latin typeface="+mn-lt"/>
                          <a:ea typeface="+mn-ea"/>
                          <a:cs typeface="+mn-cs"/>
                        </a:rPr>
                        <a:t>Stage</a:t>
                      </a:r>
                      <a:endParaRPr lang="en-IN"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IN" sz="1400" b="1" i="0" u="none" strike="noStrike" kern="1200" baseline="0" dirty="0">
                          <a:solidFill>
                            <a:schemeClr val="bg1"/>
                          </a:solidFill>
                          <a:latin typeface="+mn-lt"/>
                          <a:ea typeface="+mn-ea"/>
                          <a:cs typeface="+mn-cs"/>
                        </a:rPr>
                        <a:t>Description</a:t>
                      </a:r>
                      <a:endParaRPr lang="en-IN"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00746293"/>
                  </a:ext>
                </a:extLst>
              </a:tr>
              <a:tr h="1389167">
                <a:tc>
                  <a:txBody>
                    <a:bodyPr/>
                    <a:lstStyle/>
                    <a:p>
                      <a:r>
                        <a:rPr lang="en-IN" sz="1400" b="0" i="0" u="none" strike="noStrike" kern="1200" baseline="0" dirty="0">
                          <a:solidFill>
                            <a:schemeClr val="tx1"/>
                          </a:solidFill>
                          <a:latin typeface="+mn-lt"/>
                          <a:ea typeface="+mn-ea"/>
                          <a:cs typeface="+mn-cs"/>
                        </a:rPr>
                        <a:t>Sensorimotor</a:t>
                      </a:r>
                    </a:p>
                    <a:p>
                      <a:r>
                        <a:rPr lang="en-IN" sz="1400" b="0" i="0" u="none" strike="noStrike" kern="1200" baseline="0" dirty="0">
                          <a:solidFill>
                            <a:schemeClr val="tx1"/>
                          </a:solidFill>
                          <a:latin typeface="+mn-lt"/>
                          <a:ea typeface="+mn-ea"/>
                          <a:cs typeface="+mn-cs"/>
                        </a:rPr>
                        <a:t>(0–2 years)</a:t>
                      </a:r>
                      <a:endParaRPr lang="en-IN" sz="1400" dirty="0"/>
                    </a:p>
                  </a:txBody>
                  <a:tcPr>
                    <a:lnT w="12700" cmpd="sng">
                      <a:noFill/>
                    </a:lnT>
                    <a:solidFill>
                      <a:srgbClr val="D4EAE4"/>
                    </a:solidFill>
                  </a:tcPr>
                </a:tc>
                <a:tc>
                  <a:txBody>
                    <a:bodyPr/>
                    <a:lstStyle/>
                    <a:p>
                      <a:r>
                        <a:rPr lang="en-IN" sz="1400" b="0" i="0" u="none" strike="noStrike" kern="1200" baseline="0" dirty="0">
                          <a:solidFill>
                            <a:schemeClr val="tx1"/>
                          </a:solidFill>
                          <a:latin typeface="+mn-lt"/>
                          <a:ea typeface="+mn-ea"/>
                          <a:cs typeface="+mn-cs"/>
                        </a:rPr>
                        <a:t>Cognitive experience is based on direct sensory experience with the world, as well as motor movements that allow infants to interact with the world. Object permanence is the significant developmental milestone of this</a:t>
                      </a:r>
                    </a:p>
                    <a:p>
                      <a:r>
                        <a:rPr lang="en-IN" sz="1400" b="0" i="0" u="none" strike="noStrike" kern="1200" baseline="0" dirty="0">
                          <a:solidFill>
                            <a:schemeClr val="tx1"/>
                          </a:solidFill>
                          <a:latin typeface="+mn-lt"/>
                          <a:ea typeface="+mn-ea"/>
                          <a:cs typeface="+mn-cs"/>
                        </a:rPr>
                        <a:t>stage.</a:t>
                      </a:r>
                      <a:endParaRPr lang="en-IN" sz="1400" dirty="0"/>
                    </a:p>
                  </a:txBody>
                  <a:tcPr>
                    <a:lnT w="12700" cmpd="sng">
                      <a:noFill/>
                    </a:lnT>
                    <a:solidFill>
                      <a:srgbClr val="D4EAE4"/>
                    </a:solidFill>
                  </a:tcPr>
                </a:tc>
                <a:extLst>
                  <a:ext uri="{0D108BD9-81ED-4DB2-BD59-A6C34878D82A}">
                    <a16:rowId xmlns:a16="http://schemas.microsoft.com/office/drawing/2014/main" val="1397520873"/>
                  </a:ext>
                </a:extLst>
              </a:tr>
              <a:tr h="1159660">
                <a:tc>
                  <a:txBody>
                    <a:bodyPr/>
                    <a:lstStyle/>
                    <a:p>
                      <a:r>
                        <a:rPr lang="en-IN" sz="1400" b="0" i="0" u="none" strike="noStrike" kern="1200" baseline="0" dirty="0">
                          <a:solidFill>
                            <a:schemeClr val="tx1"/>
                          </a:solidFill>
                          <a:latin typeface="+mn-lt"/>
                          <a:ea typeface="+mn-ea"/>
                          <a:cs typeface="+mn-cs"/>
                        </a:rPr>
                        <a:t>Preoperational</a:t>
                      </a:r>
                    </a:p>
                    <a:p>
                      <a:r>
                        <a:rPr lang="en-IN" sz="1400" b="0" i="0" u="none" strike="noStrike" kern="1200" baseline="0" dirty="0">
                          <a:solidFill>
                            <a:schemeClr val="tx1"/>
                          </a:solidFill>
                          <a:latin typeface="+mn-lt"/>
                          <a:ea typeface="+mn-ea"/>
                          <a:cs typeface="+mn-cs"/>
                        </a:rPr>
                        <a:t>(2–7 years)</a:t>
                      </a:r>
                      <a:endParaRPr lang="en-IN" sz="1400" dirty="0"/>
                    </a:p>
                  </a:txBody>
                  <a:tcPr>
                    <a:solidFill>
                      <a:srgbClr val="D4EAE4"/>
                    </a:solidFill>
                  </a:tcPr>
                </a:tc>
                <a:tc>
                  <a:txBody>
                    <a:bodyPr/>
                    <a:lstStyle/>
                    <a:p>
                      <a:r>
                        <a:rPr lang="en-IN" sz="1400" b="0" i="0" u="none" strike="noStrike" kern="1200" baseline="0" dirty="0">
                          <a:solidFill>
                            <a:schemeClr val="tx1"/>
                          </a:solidFill>
                          <a:latin typeface="+mn-lt"/>
                          <a:ea typeface="+mn-ea"/>
                          <a:cs typeface="+mn-cs"/>
                        </a:rPr>
                        <a:t>Thinking moves beyond the immediate appearance of objects. The child understands physical conservation and that symbols, language, and drawings can be used to represent ideas.</a:t>
                      </a:r>
                      <a:endParaRPr lang="en-IN" sz="1400" dirty="0"/>
                    </a:p>
                  </a:txBody>
                  <a:tcPr>
                    <a:solidFill>
                      <a:srgbClr val="D4EAE4"/>
                    </a:solidFill>
                  </a:tcPr>
                </a:tc>
                <a:extLst>
                  <a:ext uri="{0D108BD9-81ED-4DB2-BD59-A6C34878D82A}">
                    <a16:rowId xmlns:a16="http://schemas.microsoft.com/office/drawing/2014/main" val="1218146824"/>
                  </a:ext>
                </a:extLst>
              </a:tr>
              <a:tr h="1209910">
                <a:tc>
                  <a:txBody>
                    <a:bodyPr/>
                    <a:lstStyle/>
                    <a:p>
                      <a:r>
                        <a:rPr lang="en-IN" sz="1400" b="0" i="0" u="none" strike="noStrike" kern="1200" baseline="0" dirty="0">
                          <a:solidFill>
                            <a:schemeClr val="tx1"/>
                          </a:solidFill>
                          <a:latin typeface="+mn-lt"/>
                          <a:ea typeface="+mn-ea"/>
                          <a:cs typeface="+mn-cs"/>
                        </a:rPr>
                        <a:t>Concrete operational</a:t>
                      </a:r>
                    </a:p>
                    <a:p>
                      <a:r>
                        <a:rPr lang="en-IN" sz="1400" b="0" i="0" u="none" strike="noStrike" kern="1200" baseline="0" dirty="0">
                          <a:solidFill>
                            <a:schemeClr val="tx1"/>
                          </a:solidFill>
                          <a:latin typeface="+mn-lt"/>
                          <a:ea typeface="+mn-ea"/>
                          <a:cs typeface="+mn-cs"/>
                        </a:rPr>
                        <a:t>(7–11 years)</a:t>
                      </a:r>
                      <a:endParaRPr lang="en-IN" sz="1400" dirty="0"/>
                    </a:p>
                  </a:txBody>
                  <a:tcPr>
                    <a:solidFill>
                      <a:srgbClr val="D4EAE4"/>
                    </a:solidFill>
                  </a:tcPr>
                </a:tc>
                <a:tc>
                  <a:txBody>
                    <a:bodyPr/>
                    <a:lstStyle/>
                    <a:p>
                      <a:r>
                        <a:rPr lang="en-IN" sz="1400" b="0" i="0" u="none" strike="noStrike" kern="1200" baseline="0" dirty="0">
                          <a:solidFill>
                            <a:schemeClr val="tx1"/>
                          </a:solidFill>
                          <a:latin typeface="+mn-lt"/>
                          <a:ea typeface="+mn-ea"/>
                          <a:cs typeface="+mn-cs"/>
                        </a:rPr>
                        <a:t>The ability to perform mental transformations on objects that are physically present emerges. Thinking becomes logical and organized.</a:t>
                      </a:r>
                      <a:endParaRPr lang="en-IN" sz="1400" b="1" dirty="0"/>
                    </a:p>
                  </a:txBody>
                  <a:tcPr>
                    <a:solidFill>
                      <a:srgbClr val="D4EAE4"/>
                    </a:solidFill>
                  </a:tcPr>
                </a:tc>
                <a:extLst>
                  <a:ext uri="{0D108BD9-81ED-4DB2-BD59-A6C34878D82A}">
                    <a16:rowId xmlns:a16="http://schemas.microsoft.com/office/drawing/2014/main" val="3030632223"/>
                  </a:ext>
                </a:extLst>
              </a:tr>
              <a:tr h="837122">
                <a:tc>
                  <a:txBody>
                    <a:bodyPr/>
                    <a:lstStyle/>
                    <a:p>
                      <a:r>
                        <a:rPr lang="en-IN" sz="1400" b="0" i="0" u="none" strike="noStrike" kern="1200" baseline="0" dirty="0">
                          <a:solidFill>
                            <a:schemeClr val="tx1"/>
                          </a:solidFill>
                          <a:latin typeface="+mn-lt"/>
                          <a:ea typeface="+mn-ea"/>
                          <a:cs typeface="+mn-cs"/>
                        </a:rPr>
                        <a:t>Formal operational</a:t>
                      </a:r>
                    </a:p>
                    <a:p>
                      <a:r>
                        <a:rPr lang="en-IN" sz="1400" b="0" i="0" u="none" strike="noStrike" kern="1200" baseline="0" dirty="0">
                          <a:solidFill>
                            <a:schemeClr val="tx1"/>
                          </a:solidFill>
                          <a:latin typeface="+mn-lt"/>
                          <a:ea typeface="+mn-ea"/>
                          <a:cs typeface="+mn-cs"/>
                        </a:rPr>
                        <a:t>(11 years–adulthood)</a:t>
                      </a:r>
                      <a:endParaRPr lang="en-IN" sz="1400" dirty="0"/>
                    </a:p>
                  </a:txBody>
                  <a:tcPr>
                    <a:solidFill>
                      <a:srgbClr val="D4EAE4"/>
                    </a:solidFill>
                  </a:tcPr>
                </a:tc>
                <a:tc>
                  <a:txBody>
                    <a:bodyPr/>
                    <a:lstStyle/>
                    <a:p>
                      <a:r>
                        <a:rPr lang="en-IN" sz="1400" b="0" i="0" u="none" strike="noStrike" kern="1200" baseline="0" dirty="0">
                          <a:solidFill>
                            <a:schemeClr val="tx1"/>
                          </a:solidFill>
                          <a:latin typeface="+mn-lt"/>
                          <a:ea typeface="+mn-ea"/>
                          <a:cs typeface="+mn-cs"/>
                        </a:rPr>
                        <a:t>The capacity for abstract and hypothetical thinking develops. Scientific reasoning becomes possible.</a:t>
                      </a:r>
                      <a:endParaRPr lang="en-IN" sz="1400" dirty="0"/>
                    </a:p>
                  </a:txBody>
                  <a:tcPr>
                    <a:solidFill>
                      <a:srgbClr val="D4EAE4"/>
                    </a:solidFill>
                  </a:tcPr>
                </a:tc>
                <a:extLst>
                  <a:ext uri="{0D108BD9-81ED-4DB2-BD59-A6C34878D82A}">
                    <a16:rowId xmlns:a16="http://schemas.microsoft.com/office/drawing/2014/main" val="128082171"/>
                  </a:ext>
                </a:extLst>
              </a:tr>
            </a:tbl>
          </a:graphicData>
        </a:graphic>
      </p:graphicFrame>
    </p:spTree>
    <p:extLst>
      <p:ext uri="{BB962C8B-B14F-4D97-AF65-F5344CB8AC3E}">
        <p14:creationId xmlns:p14="http://schemas.microsoft.com/office/powerpoint/2010/main" val="323110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88"/>
            <a:ext cx="8229600" cy="1176433"/>
          </a:xfrm>
        </p:spPr>
        <p:txBody>
          <a:bodyPr anchor="ctr" anchorCtr="0"/>
          <a:lstStyle/>
          <a:p>
            <a:r>
              <a:rPr lang="en-US" altLang="en-US" dirty="0"/>
              <a:t>The Sensorimotor Stage: Objects and the Physical World</a:t>
            </a:r>
            <a:endParaRPr lang="en-US" dirty="0"/>
          </a:p>
        </p:txBody>
      </p:sp>
      <p:sp>
        <p:nvSpPr>
          <p:cNvPr id="3" name="Content Placeholder 2"/>
          <p:cNvSpPr>
            <a:spLocks noGrp="1"/>
          </p:cNvSpPr>
          <p:nvPr>
            <p:ph idx="1"/>
          </p:nvPr>
        </p:nvSpPr>
        <p:spPr>
          <a:xfrm>
            <a:off x="457200" y="1376425"/>
            <a:ext cx="8229600" cy="2057400"/>
          </a:xfrm>
        </p:spPr>
        <p:txBody>
          <a:bodyPr/>
          <a:lstStyle/>
          <a:p>
            <a:pPr>
              <a:buFontTx/>
              <a:buNone/>
            </a:pPr>
            <a:r>
              <a:rPr lang="en-US" altLang="en-US" sz="2400" b="1" dirty="0">
                <a:ea typeface="ＭＳ Ｐゴシック" pitchFamily="34" charset="-128"/>
              </a:rPr>
              <a:t>Sensorimotor stage (p. 375)</a:t>
            </a:r>
          </a:p>
          <a:p>
            <a:r>
              <a:rPr lang="en-US" altLang="en-US" sz="2400" dirty="0">
                <a:ea typeface="ＭＳ Ｐゴシック" pitchFamily="34" charset="-128"/>
              </a:rPr>
              <a:t>Birth to 2 years</a:t>
            </a:r>
          </a:p>
          <a:p>
            <a:r>
              <a:rPr lang="en-US" altLang="en-US" sz="2400" dirty="0">
                <a:ea typeface="ＭＳ Ｐゴシック" pitchFamily="34" charset="-128"/>
              </a:rPr>
              <a:t>Object permanence (p. 376)</a:t>
            </a:r>
          </a:p>
          <a:p>
            <a:pPr lvl="1"/>
            <a:r>
              <a:rPr lang="en-US" altLang="en-US" sz="2400" dirty="0">
                <a:ea typeface="ＭＳ Ｐゴシック" pitchFamily="34" charset="-128"/>
              </a:rPr>
              <a:t>Hidden toy test</a:t>
            </a:r>
          </a:p>
        </p:txBody>
      </p:sp>
    </p:spTree>
    <p:extLst>
      <p:ext uri="{BB962C8B-B14F-4D97-AF65-F5344CB8AC3E}">
        <p14:creationId xmlns:p14="http://schemas.microsoft.com/office/powerpoint/2010/main" val="250057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317"/>
            <a:ext cx="8229600" cy="1188197"/>
          </a:xfrm>
        </p:spPr>
        <p:txBody>
          <a:bodyPr anchor="ctr" anchorCtr="0"/>
          <a:lstStyle/>
          <a:p>
            <a:r>
              <a:rPr lang="en-US" altLang="en-US" sz="3600" dirty="0">
                <a:latin typeface="+mj-lt"/>
              </a:rPr>
              <a:t>The Preoperational Stage: Quantity and Numbers </a:t>
            </a:r>
            <a:r>
              <a:rPr lang="en-US" altLang="en-US" sz="2800" dirty="0">
                <a:latin typeface="+mj-lt"/>
              </a:rPr>
              <a:t>(1 of 2)</a:t>
            </a:r>
            <a:endParaRPr lang="en-US" sz="3600" b="0" dirty="0">
              <a:latin typeface="+mj-lt"/>
            </a:endParaRPr>
          </a:p>
        </p:txBody>
      </p:sp>
      <p:sp>
        <p:nvSpPr>
          <p:cNvPr id="5" name="Content Placeholder 4">
            <a:extLst>
              <a:ext uri="{FF2B5EF4-FFF2-40B4-BE49-F238E27FC236}">
                <a16:creationId xmlns:a16="http://schemas.microsoft.com/office/drawing/2014/main" id="{C084A5C7-0D08-49F5-877A-C8CF9CB72F20}"/>
              </a:ext>
            </a:extLst>
          </p:cNvPr>
          <p:cNvSpPr>
            <a:spLocks noGrp="1"/>
          </p:cNvSpPr>
          <p:nvPr>
            <p:ph sz="quarter" idx="15"/>
          </p:nvPr>
        </p:nvSpPr>
        <p:spPr>
          <a:xfrm>
            <a:off x="457201" y="1432976"/>
            <a:ext cx="4648200" cy="331199"/>
          </a:xfrm>
        </p:spPr>
        <p:txBody>
          <a:bodyPr/>
          <a:lstStyle/>
          <a:p>
            <a:pPr marL="0" indent="0">
              <a:buNone/>
            </a:pPr>
            <a:r>
              <a:rPr lang="en-IN" sz="2000" b="1" dirty="0"/>
              <a:t>Figure 10.7 </a:t>
            </a:r>
            <a:r>
              <a:rPr lang="en-IN" sz="2000" dirty="0"/>
              <a:t>Testing Conservation</a:t>
            </a:r>
          </a:p>
        </p:txBody>
      </p:sp>
      <p:sp>
        <p:nvSpPr>
          <p:cNvPr id="6" name="Content Placeholder 5">
            <a:extLst>
              <a:ext uri="{FF2B5EF4-FFF2-40B4-BE49-F238E27FC236}">
                <a16:creationId xmlns:a16="http://schemas.microsoft.com/office/drawing/2014/main" id="{5EB22A0C-BB26-4AE4-A4B6-0CB2E87A65C3}"/>
              </a:ext>
            </a:extLst>
          </p:cNvPr>
          <p:cNvSpPr>
            <a:spLocks noGrp="1"/>
          </p:cNvSpPr>
          <p:nvPr>
            <p:ph sz="quarter" idx="16"/>
          </p:nvPr>
        </p:nvSpPr>
        <p:spPr>
          <a:xfrm>
            <a:off x="457201" y="1828800"/>
            <a:ext cx="4876800" cy="3341225"/>
          </a:xfrm>
        </p:spPr>
        <p:txBody>
          <a:bodyPr/>
          <a:lstStyle/>
          <a:p>
            <a:pPr marL="0" indent="0">
              <a:buNone/>
            </a:pPr>
            <a:r>
              <a:rPr lang="en-IN" sz="1800" dirty="0"/>
              <a:t>A child views two equal amounts of fluid, one of which is then poured into a taller, narrower container. Children who do not yet understand conservation believe that there is more fluid in the tall container compared to the shorter one. A similar version of this task can be tested using equal arrays of separate objects. When the two rows of coins are the same length, the child agrees that they have the same number. But when one row is spread out, it becomes bigger, and so the preoperational child will identify that row as having more.</a:t>
            </a:r>
          </a:p>
        </p:txBody>
      </p:sp>
      <p:pic>
        <p:nvPicPr>
          <p:cNvPr id="9" name="Picture Placeholder 8" descr="A figure shows illustrations. Each illustration shows 2 sets.&#10;Long description is available in notes, press F6">
            <a:extLst>
              <a:ext uri="{FF2B5EF4-FFF2-40B4-BE49-F238E27FC236}">
                <a16:creationId xmlns:a16="http://schemas.microsoft.com/office/drawing/2014/main" id="{13A4B8A5-5A1A-4F47-8C07-AFD9A0CA86E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675562" y="1321941"/>
            <a:ext cx="2872020" cy="4926459"/>
          </a:xfrm>
          <a:prstGeom prst="rect">
            <a:avLst/>
          </a:prstGeom>
        </p:spPr>
      </p:pic>
      <p:sp>
        <p:nvSpPr>
          <p:cNvPr id="4" name="Content Placeholder 3">
            <a:extLst>
              <a:ext uri="{FF2B5EF4-FFF2-40B4-BE49-F238E27FC236}">
                <a16:creationId xmlns:a16="http://schemas.microsoft.com/office/drawing/2014/main" id="{5CA3C8F5-DBDA-4D07-BE0F-C2FD08080731}"/>
              </a:ext>
            </a:extLst>
          </p:cNvPr>
          <p:cNvSpPr>
            <a:spLocks noGrp="1"/>
          </p:cNvSpPr>
          <p:nvPr>
            <p:ph sz="quarter" idx="14"/>
          </p:nvPr>
        </p:nvSpPr>
        <p:spPr>
          <a:xfrm>
            <a:off x="457200" y="5337825"/>
            <a:ext cx="4876800" cy="910575"/>
          </a:xfrm>
        </p:spPr>
        <p:txBody>
          <a:bodyPr/>
          <a:lstStyle/>
          <a:p>
            <a:pPr marL="0" indent="0">
              <a:buNone/>
            </a:pPr>
            <a:r>
              <a:rPr lang="en-IN" sz="1400" b="1" dirty="0"/>
              <a:t>Source:</a:t>
            </a:r>
            <a:r>
              <a:rPr lang="en-IN" sz="1400" dirty="0"/>
              <a:t> Lilienfeld, S. O., Lynn, S. J., </a:t>
            </a:r>
            <a:r>
              <a:rPr lang="en-IN" sz="1400" dirty="0" err="1"/>
              <a:t>Namy</a:t>
            </a:r>
            <a:r>
              <a:rPr lang="en-IN" sz="1400" dirty="0"/>
              <a:t>, L. L., &amp; Woolf, N. J. (2011). </a:t>
            </a:r>
            <a:r>
              <a:rPr lang="en-IN" sz="1400" i="1" dirty="0"/>
              <a:t>Psychology: From Inquiry to Understanding</a:t>
            </a:r>
            <a:r>
              <a:rPr lang="en-IN" sz="1400" dirty="0"/>
              <a:t>, 2nd ed., ©2011. Reprinted and electronically reproduced by permission of Pearson Education, Inc., New York, NY.</a:t>
            </a:r>
          </a:p>
        </p:txBody>
      </p:sp>
    </p:spTree>
    <p:extLst>
      <p:ext uri="{BB962C8B-B14F-4D97-AF65-F5344CB8AC3E}">
        <p14:creationId xmlns:p14="http://schemas.microsoft.com/office/powerpoint/2010/main" val="56005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99"/>
            <a:ext cx="8229600" cy="1176433"/>
          </a:xfrm>
        </p:spPr>
        <p:txBody>
          <a:bodyPr anchor="ctr" anchorCtr="0"/>
          <a:lstStyle/>
          <a:p>
            <a:r>
              <a:rPr lang="en-US" altLang="en-US" sz="3600" dirty="0">
                <a:latin typeface="+mj-lt"/>
              </a:rPr>
              <a:t>The Preoperational Stage: Quantity and Numbers </a:t>
            </a:r>
            <a:r>
              <a:rPr lang="en-US" altLang="en-US" sz="2800" dirty="0">
                <a:latin typeface="+mj-lt"/>
              </a:rPr>
              <a:t>(2 of 2)</a:t>
            </a:r>
            <a:endParaRPr lang="en-US" sz="3600" dirty="0">
              <a:latin typeface="+mj-lt"/>
            </a:endParaRPr>
          </a:p>
        </p:txBody>
      </p:sp>
      <p:sp>
        <p:nvSpPr>
          <p:cNvPr id="5" name="Content Placeholder 4">
            <a:extLst>
              <a:ext uri="{FF2B5EF4-FFF2-40B4-BE49-F238E27FC236}">
                <a16:creationId xmlns:a16="http://schemas.microsoft.com/office/drawing/2014/main" id="{97FA5352-B909-4DBC-93C9-7FC4D60ACC92}"/>
              </a:ext>
            </a:extLst>
          </p:cNvPr>
          <p:cNvSpPr>
            <a:spLocks noGrp="1"/>
          </p:cNvSpPr>
          <p:nvPr>
            <p:ph sz="quarter" idx="15"/>
          </p:nvPr>
        </p:nvSpPr>
        <p:spPr>
          <a:xfrm>
            <a:off x="457201" y="1434581"/>
            <a:ext cx="5638800" cy="677386"/>
          </a:xfrm>
        </p:spPr>
        <p:txBody>
          <a:bodyPr/>
          <a:lstStyle/>
          <a:p>
            <a:pPr marL="0" indent="0">
              <a:buNone/>
            </a:pPr>
            <a:r>
              <a:rPr lang="en-IN" sz="2000" b="1" dirty="0"/>
              <a:t>Figure 10.8 </a:t>
            </a:r>
            <a:r>
              <a:rPr lang="en-IN" sz="2000" dirty="0"/>
              <a:t>Scale Errors and Testing for Scale Model Comprehension</a:t>
            </a:r>
          </a:p>
        </p:txBody>
      </p:sp>
      <p:sp>
        <p:nvSpPr>
          <p:cNvPr id="6" name="Content Placeholder 5">
            <a:extLst>
              <a:ext uri="{FF2B5EF4-FFF2-40B4-BE49-F238E27FC236}">
                <a16:creationId xmlns:a16="http://schemas.microsoft.com/office/drawing/2014/main" id="{7FBD220C-D730-4028-953A-7DBEB5D18311}"/>
              </a:ext>
            </a:extLst>
          </p:cNvPr>
          <p:cNvSpPr>
            <a:spLocks noGrp="1"/>
          </p:cNvSpPr>
          <p:nvPr>
            <p:ph sz="quarter" idx="16"/>
          </p:nvPr>
        </p:nvSpPr>
        <p:spPr>
          <a:xfrm>
            <a:off x="474105" y="2209800"/>
            <a:ext cx="5169950" cy="3873444"/>
          </a:xfrm>
        </p:spPr>
        <p:txBody>
          <a:bodyPr/>
          <a:lstStyle/>
          <a:p>
            <a:pPr marL="0" indent="0">
              <a:buNone/>
            </a:pPr>
            <a:r>
              <a:rPr lang="en-IN" sz="1800" dirty="0"/>
              <a:t>The children in photos (a) and (b) are making scale errors. One child is attempting to slide down a toy slide and another is attempting to enter a toy car. Three-year-olds understand that a scale model represents an actual room (c). The adult pictured is using a scale model to indicate the location of a hidden object in an actual room of this type. At around three years of age, children understand that the scale model symbolizes an actual room and will go directly to the hidden object after viewing the scale model.</a:t>
            </a:r>
          </a:p>
        </p:txBody>
      </p:sp>
      <p:pic>
        <p:nvPicPr>
          <p:cNvPr id="9" name="Picture Placeholder 8" descr="A figure shows 3 photos. &#10;Long description is available in notes, press F6">
            <a:extLst>
              <a:ext uri="{FF2B5EF4-FFF2-40B4-BE49-F238E27FC236}">
                <a16:creationId xmlns:a16="http://schemas.microsoft.com/office/drawing/2014/main" id="{3E966232-B766-4892-B550-576434BAC37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5808105" y="740979"/>
            <a:ext cx="3099412" cy="5927835"/>
          </a:xfrm>
          <a:prstGeom prst="rect">
            <a:avLst/>
          </a:prstGeom>
        </p:spPr>
      </p:pic>
      <p:sp>
        <p:nvSpPr>
          <p:cNvPr id="4" name="Content Placeholder 3">
            <a:extLst>
              <a:ext uri="{FF2B5EF4-FFF2-40B4-BE49-F238E27FC236}">
                <a16:creationId xmlns:a16="http://schemas.microsoft.com/office/drawing/2014/main" id="{A4B08498-5D3C-4DF2-9A0F-3D973F119123}"/>
              </a:ext>
            </a:extLst>
          </p:cNvPr>
          <p:cNvSpPr>
            <a:spLocks noGrp="1"/>
          </p:cNvSpPr>
          <p:nvPr>
            <p:ph sz="quarter" idx="14"/>
          </p:nvPr>
        </p:nvSpPr>
        <p:spPr>
          <a:xfrm>
            <a:off x="457200" y="6083244"/>
            <a:ext cx="5334000" cy="241356"/>
          </a:xfrm>
        </p:spPr>
        <p:txBody>
          <a:bodyPr/>
          <a:lstStyle/>
          <a:p>
            <a:pPr marL="0" indent="0">
              <a:buNone/>
            </a:pPr>
            <a:r>
              <a:rPr lang="en-IN" sz="1400" dirty="0"/>
              <a:t>Courtesy of Judy </a:t>
            </a:r>
            <a:r>
              <a:rPr lang="en-IN" sz="1400" dirty="0" err="1"/>
              <a:t>DeLoache</a:t>
            </a:r>
            <a:endParaRPr lang="en-IN" sz="1400" dirty="0"/>
          </a:p>
        </p:txBody>
      </p:sp>
    </p:spTree>
    <p:extLst>
      <p:ext uri="{BB962C8B-B14F-4D97-AF65-F5344CB8AC3E}">
        <p14:creationId xmlns:p14="http://schemas.microsoft.com/office/powerpoint/2010/main" val="54902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98"/>
            <a:ext cx="8229600" cy="1141834"/>
          </a:xfrm>
        </p:spPr>
        <p:txBody>
          <a:bodyPr anchor="ctr" anchorCtr="0"/>
          <a:lstStyle/>
          <a:p>
            <a:r>
              <a:rPr lang="en-US" altLang="en-US" dirty="0"/>
              <a:t>The Concrete Operational Stage: Using Logical Thought</a:t>
            </a:r>
            <a:endParaRPr lang="en-US" dirty="0"/>
          </a:p>
        </p:txBody>
      </p:sp>
      <p:sp>
        <p:nvSpPr>
          <p:cNvPr id="3" name="Content Placeholder 2"/>
          <p:cNvSpPr>
            <a:spLocks noGrp="1"/>
          </p:cNvSpPr>
          <p:nvPr>
            <p:ph idx="1"/>
          </p:nvPr>
        </p:nvSpPr>
        <p:spPr>
          <a:xfrm>
            <a:off x="457200" y="1383175"/>
            <a:ext cx="8229600" cy="1600200"/>
          </a:xfrm>
        </p:spPr>
        <p:txBody>
          <a:bodyPr/>
          <a:lstStyle/>
          <a:p>
            <a:pPr>
              <a:buFontTx/>
              <a:buNone/>
            </a:pPr>
            <a:r>
              <a:rPr lang="en-US" altLang="en-US" sz="2400" b="1" dirty="0">
                <a:ea typeface="ＭＳ Ｐゴシック" pitchFamily="34" charset="-128"/>
              </a:rPr>
              <a:t>Concrete operational stage (p. 377) </a:t>
            </a:r>
          </a:p>
          <a:p>
            <a:r>
              <a:rPr lang="en-US" altLang="en-US" sz="2400" dirty="0">
                <a:ea typeface="ＭＳ Ｐゴシック" pitchFamily="34" charset="-128"/>
              </a:rPr>
              <a:t>7 to 11 years</a:t>
            </a:r>
          </a:p>
          <a:p>
            <a:r>
              <a:rPr lang="en-US" altLang="en-US" sz="2400" dirty="0">
                <a:ea typeface="ＭＳ Ｐゴシック" pitchFamily="34" charset="-128"/>
              </a:rPr>
              <a:t>Transitivity</a:t>
            </a:r>
            <a:endParaRPr lang="en-US" sz="2400" dirty="0"/>
          </a:p>
        </p:txBody>
      </p:sp>
    </p:spTree>
    <p:extLst>
      <p:ext uri="{BB962C8B-B14F-4D97-AF65-F5344CB8AC3E}">
        <p14:creationId xmlns:p14="http://schemas.microsoft.com/office/powerpoint/2010/main" val="234864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99"/>
            <a:ext cx="8229600" cy="1176433"/>
          </a:xfrm>
        </p:spPr>
        <p:txBody>
          <a:bodyPr anchor="ctr" anchorCtr="0"/>
          <a:lstStyle/>
          <a:p>
            <a:r>
              <a:rPr lang="en-US" altLang="en-US" dirty="0"/>
              <a:t>The Formal Operational Stage: Abstract and Hypothetical Thought</a:t>
            </a:r>
            <a:endParaRPr lang="en-US" dirty="0"/>
          </a:p>
        </p:txBody>
      </p:sp>
      <p:sp>
        <p:nvSpPr>
          <p:cNvPr id="3" name="Content Placeholder 2"/>
          <p:cNvSpPr>
            <a:spLocks noGrp="1"/>
          </p:cNvSpPr>
          <p:nvPr>
            <p:ph idx="1"/>
          </p:nvPr>
        </p:nvSpPr>
        <p:spPr>
          <a:xfrm>
            <a:off x="457200" y="1383175"/>
            <a:ext cx="8229600" cy="1586323"/>
          </a:xfrm>
        </p:spPr>
        <p:txBody>
          <a:bodyPr/>
          <a:lstStyle/>
          <a:p>
            <a:pPr>
              <a:buFontTx/>
              <a:buNone/>
            </a:pPr>
            <a:r>
              <a:rPr lang="en-US" altLang="en-US" sz="2400" b="1" dirty="0">
                <a:ea typeface="ＭＳ Ｐゴシック" pitchFamily="34" charset="-128"/>
              </a:rPr>
              <a:t>Formal operational stage (p. 378)</a:t>
            </a:r>
          </a:p>
          <a:p>
            <a:r>
              <a:rPr lang="en-US" altLang="en-US" sz="2400" dirty="0">
                <a:ea typeface="ＭＳ Ｐゴシック" pitchFamily="34" charset="-128"/>
              </a:rPr>
              <a:t>11 years to adulthood</a:t>
            </a:r>
          </a:p>
          <a:p>
            <a:r>
              <a:rPr lang="en-US" altLang="en-US" sz="2400" dirty="0">
                <a:ea typeface="ＭＳ Ｐゴシック" pitchFamily="34" charset="-128"/>
              </a:rPr>
              <a:t>Scientific thinking</a:t>
            </a:r>
            <a:endParaRPr lang="en-US" sz="2400" dirty="0"/>
          </a:p>
        </p:txBody>
      </p:sp>
    </p:spTree>
    <p:extLst>
      <p:ext uri="{BB962C8B-B14F-4D97-AF65-F5344CB8AC3E}">
        <p14:creationId xmlns:p14="http://schemas.microsoft.com/office/powerpoint/2010/main" val="31614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789"/>
            <a:ext cx="8229600" cy="1153252"/>
          </a:xfrm>
        </p:spPr>
        <p:txBody>
          <a:bodyPr anchor="ctr" anchorCtr="0"/>
          <a:lstStyle/>
          <a:p>
            <a:r>
              <a:rPr lang="en-US" altLang="en-US" dirty="0"/>
              <a:t>Working the Scientific Literacy Model: Evaluating Piaget </a:t>
            </a:r>
            <a:r>
              <a:rPr lang="en-US" altLang="en-US" sz="2800" dirty="0"/>
              <a:t>(1 of 3)</a:t>
            </a:r>
            <a:endParaRPr lang="en-US" dirty="0"/>
          </a:p>
        </p:txBody>
      </p:sp>
      <p:sp>
        <p:nvSpPr>
          <p:cNvPr id="3" name="Content Placeholder 2"/>
          <p:cNvSpPr>
            <a:spLocks noGrp="1"/>
          </p:cNvSpPr>
          <p:nvPr>
            <p:ph idx="1"/>
          </p:nvPr>
        </p:nvSpPr>
        <p:spPr>
          <a:xfrm>
            <a:off x="457200" y="1383175"/>
            <a:ext cx="8229600" cy="2198225"/>
          </a:xfrm>
        </p:spPr>
        <p:txBody>
          <a:bodyPr/>
          <a:lstStyle/>
          <a:p>
            <a:pPr>
              <a:buFontTx/>
              <a:buNone/>
            </a:pPr>
            <a:r>
              <a:rPr lang="en-US" altLang="en-US" sz="2400" b="1" dirty="0">
                <a:ea typeface="ＭＳ Ｐゴシック" pitchFamily="34" charset="-128"/>
              </a:rPr>
              <a:t>What do we know about cognitive abilities in infants?</a:t>
            </a:r>
          </a:p>
          <a:p>
            <a:r>
              <a:rPr lang="en-US" altLang="en-US" sz="2400" dirty="0">
                <a:ea typeface="ＭＳ Ｐゴシック" pitchFamily="34" charset="-128"/>
              </a:rPr>
              <a:t>Core knowledge hypothesis (p. 378) </a:t>
            </a:r>
          </a:p>
          <a:p>
            <a:r>
              <a:rPr lang="en-US" altLang="en-US" sz="2400" dirty="0">
                <a:ea typeface="ＭＳ Ｐゴシック" pitchFamily="34" charset="-128"/>
              </a:rPr>
              <a:t>Habituation (p. 378)</a:t>
            </a:r>
          </a:p>
          <a:p>
            <a:r>
              <a:rPr lang="en-US" altLang="en-US" sz="2400" dirty="0">
                <a:ea typeface="ＭＳ Ｐゴシック" pitchFamily="34" charset="-128"/>
              </a:rPr>
              <a:t>Dishabituation (p. 378)</a:t>
            </a:r>
          </a:p>
        </p:txBody>
      </p:sp>
    </p:spTree>
    <p:extLst>
      <p:ext uri="{BB962C8B-B14F-4D97-AF65-F5344CB8AC3E}">
        <p14:creationId xmlns:p14="http://schemas.microsoft.com/office/powerpoint/2010/main" val="73818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61"/>
            <a:ext cx="8229600" cy="1131488"/>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320714"/>
            <a:ext cx="8229600" cy="384803"/>
          </a:xfrm>
        </p:spPr>
        <p:txBody>
          <a:bodyPr>
            <a:spAutoFit/>
          </a:bodyPr>
          <a:lstStyle/>
          <a:p>
            <a:r>
              <a:rPr lang="en-US" dirty="0"/>
              <a:t>Third Canadian Edition</a:t>
            </a:r>
          </a:p>
        </p:txBody>
      </p:sp>
      <p:sp>
        <p:nvSpPr>
          <p:cNvPr id="4" name="Text Placeholder 3"/>
          <p:cNvSpPr>
            <a:spLocks noGrp="1"/>
          </p:cNvSpPr>
          <p:nvPr>
            <p:ph type="body" sz="quarter" idx="14"/>
          </p:nvPr>
        </p:nvSpPr>
        <p:spPr>
          <a:xfrm>
            <a:off x="4561840" y="2902061"/>
            <a:ext cx="3657600" cy="549403"/>
          </a:xfrm>
        </p:spPr>
        <p:txBody>
          <a:bodyPr vert="horz" wrap="square" lIns="0" tIns="0" rIns="0" bIns="0" rtlCol="0" anchor="ctr">
            <a:spAutoFit/>
          </a:bodyPr>
          <a:lstStyle/>
          <a:p>
            <a:r>
              <a:rPr lang="en-US" sz="3200" dirty="0"/>
              <a:t>Chapter 10</a:t>
            </a:r>
          </a:p>
        </p:txBody>
      </p:sp>
      <p:sp>
        <p:nvSpPr>
          <p:cNvPr id="5" name="Text Placeholder 4"/>
          <p:cNvSpPr>
            <a:spLocks noGrp="1"/>
          </p:cNvSpPr>
          <p:nvPr>
            <p:ph type="body" sz="quarter" idx="15"/>
          </p:nvPr>
        </p:nvSpPr>
        <p:spPr>
          <a:xfrm>
            <a:off x="4572000" y="3694033"/>
            <a:ext cx="3657600" cy="343379"/>
          </a:xfrm>
        </p:spPr>
        <p:txBody>
          <a:bodyPr vert="horz" wrap="square" lIns="0" tIns="0" rIns="0" bIns="0" rtlCol="0" anchor="ctr">
            <a:spAutoFit/>
          </a:bodyPr>
          <a:lstStyle/>
          <a:p>
            <a:r>
              <a:rPr lang="en-CA" altLang="en-US" sz="2000" dirty="0"/>
              <a:t>Lifespan Development</a:t>
            </a:r>
          </a:p>
        </p:txBody>
      </p:sp>
      <p:pic>
        <p:nvPicPr>
          <p:cNvPr id="11" name="Picture 2" descr="Front Cover: An Introduction to Psychological Science, Third Canadian Edition by Krause,Corts and Smith"/>
          <p:cNvPicPr>
            <a:picLocks noGrp="1" noChangeAspect="1" noChangeArrowheads="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bwMode="auto">
          <a:xfrm>
            <a:off x="457200" y="1746596"/>
            <a:ext cx="3466407" cy="4567844"/>
          </a:xfrm>
          <a:prstGeom prst="rect">
            <a:avLst/>
          </a:prstGeom>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B0B65EB5-AC69-4442-A748-6CD4E4E8D101}"/>
              </a:ext>
            </a:extLst>
          </p:cNvPr>
          <p:cNvSpPr>
            <a:spLocks noGrp="1"/>
          </p:cNvSpPr>
          <p:nvPr>
            <p:ph sz="quarter" idx="19"/>
          </p:nvPr>
        </p:nvSpPr>
        <p:spPr>
          <a:xfrm>
            <a:off x="5593080" y="6423614"/>
            <a:ext cx="3113751" cy="236265"/>
          </a:xfrm>
        </p:spPr>
        <p:txBody>
          <a:bodyPr/>
          <a:lstStyle/>
          <a:p>
            <a:r>
              <a:rPr lang="en-IN" dirty="0"/>
              <a:t>Copyright © 2021 Pearson Canada, Inc.</a:t>
            </a:r>
          </a:p>
        </p:txBody>
      </p:sp>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21"/>
          </p:nvPr>
        </p:nvSpPr>
        <p:spPr>
          <a:xfrm>
            <a:off x="4582160" y="4443380"/>
            <a:ext cx="3048000" cy="622364"/>
          </a:xfrm>
        </p:spPr>
        <p:txBody>
          <a:bodyPr wrap="square">
            <a:noAutofit/>
          </a:bodyPr>
          <a:lstStyle/>
          <a:p>
            <a:pPr marL="0" indent="0">
              <a:buNone/>
            </a:pPr>
            <a:r>
              <a:rPr lang="en-IN" sz="1200" dirty="0">
                <a:solidFill>
                  <a:schemeClr val="bg1"/>
                </a:solidFill>
              </a:rPr>
              <a:t>Slide in this Presentation Contain Hyperlinks. JAWS users should be able to get a list of links by using INSERT+F7</a:t>
            </a:r>
          </a:p>
        </p:txBody>
      </p:sp>
    </p:spTree>
    <p:extLst>
      <p:ext uri="{BB962C8B-B14F-4D97-AF65-F5344CB8AC3E}">
        <p14:creationId xmlns:p14="http://schemas.microsoft.com/office/powerpoint/2010/main" val="425910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376"/>
            <a:ext cx="8229600" cy="1200079"/>
          </a:xfrm>
        </p:spPr>
        <p:txBody>
          <a:bodyPr anchor="ctr" anchorCtr="0"/>
          <a:lstStyle/>
          <a:p>
            <a:r>
              <a:rPr lang="en-US" altLang="en-US" sz="3600" dirty="0">
                <a:latin typeface="+mj-lt"/>
              </a:rPr>
              <a:t>Working the Scientific Literacy Model: Evaluating Piaget </a:t>
            </a:r>
            <a:r>
              <a:rPr lang="en-US" altLang="en-US" sz="2800" dirty="0">
                <a:latin typeface="+mj-lt"/>
              </a:rPr>
              <a:t>(2 of 3)</a:t>
            </a:r>
            <a:endParaRPr lang="en-US" sz="3600" dirty="0">
              <a:latin typeface="+mj-lt"/>
            </a:endParaRPr>
          </a:p>
        </p:txBody>
      </p:sp>
      <p:sp>
        <p:nvSpPr>
          <p:cNvPr id="6" name="Content Placeholder 5">
            <a:extLst>
              <a:ext uri="{FF2B5EF4-FFF2-40B4-BE49-F238E27FC236}">
                <a16:creationId xmlns:a16="http://schemas.microsoft.com/office/drawing/2014/main" id="{6EF743BA-9AF1-42B3-862C-2DB99CB3B6A9}"/>
              </a:ext>
            </a:extLst>
          </p:cNvPr>
          <p:cNvSpPr>
            <a:spLocks noGrp="1"/>
          </p:cNvSpPr>
          <p:nvPr>
            <p:ph sz="quarter" idx="14"/>
          </p:nvPr>
        </p:nvSpPr>
        <p:spPr>
          <a:xfrm>
            <a:off x="457199" y="1330125"/>
            <a:ext cx="8236857" cy="369332"/>
          </a:xfrm>
        </p:spPr>
        <p:txBody>
          <a:bodyPr>
            <a:noAutofit/>
          </a:bodyPr>
          <a:lstStyle/>
          <a:p>
            <a:pPr marL="0" indent="0">
              <a:buNone/>
            </a:pPr>
            <a:r>
              <a:rPr lang="en-US" altLang="en-US" sz="2400" b="1" dirty="0">
                <a:ea typeface="ＭＳ Ｐゴシック" pitchFamily="34" charset="-128"/>
              </a:rPr>
              <a:t>How can science help explain infant cognitive abilities?</a:t>
            </a:r>
            <a:endParaRPr lang="en-US" sz="2400" b="1" dirty="0"/>
          </a:p>
        </p:txBody>
      </p:sp>
      <p:sp>
        <p:nvSpPr>
          <p:cNvPr id="14" name="Content Placeholder 13">
            <a:extLst>
              <a:ext uri="{FF2B5EF4-FFF2-40B4-BE49-F238E27FC236}">
                <a16:creationId xmlns:a16="http://schemas.microsoft.com/office/drawing/2014/main" id="{AD8A16A3-E613-4221-BFE5-C5F9BF5C9C25}"/>
              </a:ext>
            </a:extLst>
          </p:cNvPr>
          <p:cNvSpPr>
            <a:spLocks noGrp="1"/>
          </p:cNvSpPr>
          <p:nvPr>
            <p:ph sz="quarter" idx="17"/>
          </p:nvPr>
        </p:nvSpPr>
        <p:spPr>
          <a:xfrm>
            <a:off x="468775" y="1817698"/>
            <a:ext cx="8162787" cy="329980"/>
          </a:xfrm>
        </p:spPr>
        <p:txBody>
          <a:bodyPr>
            <a:noAutofit/>
          </a:bodyPr>
          <a:lstStyle/>
          <a:p>
            <a:pPr marL="0" indent="0">
              <a:buNone/>
            </a:pPr>
            <a:r>
              <a:rPr lang="en-IN" sz="2000" b="1" dirty="0"/>
              <a:t>Figure 10.9 </a:t>
            </a:r>
            <a:r>
              <a:rPr lang="en-IN" sz="2000" dirty="0"/>
              <a:t>Testing Infants’ Understanding of Quantity</a:t>
            </a:r>
          </a:p>
        </p:txBody>
      </p:sp>
      <p:sp>
        <p:nvSpPr>
          <p:cNvPr id="12" name="Content Placeholder 11">
            <a:extLst>
              <a:ext uri="{FF2B5EF4-FFF2-40B4-BE49-F238E27FC236}">
                <a16:creationId xmlns:a16="http://schemas.microsoft.com/office/drawing/2014/main" id="{9CEA614E-40C6-4D27-8698-05B4C6063055}"/>
              </a:ext>
            </a:extLst>
          </p:cNvPr>
          <p:cNvSpPr>
            <a:spLocks noGrp="1"/>
          </p:cNvSpPr>
          <p:nvPr>
            <p:ph sz="quarter" idx="15"/>
          </p:nvPr>
        </p:nvSpPr>
        <p:spPr>
          <a:xfrm>
            <a:off x="474102" y="2251275"/>
            <a:ext cx="8157459" cy="1107996"/>
          </a:xfrm>
        </p:spPr>
        <p:txBody>
          <a:bodyPr>
            <a:noAutofit/>
          </a:bodyPr>
          <a:lstStyle/>
          <a:p>
            <a:pPr marL="0" indent="0">
              <a:buNone/>
            </a:pPr>
            <a:r>
              <a:rPr lang="en-IN" sz="1800" dirty="0"/>
              <a:t>In this study, infants listened to tones that were repeated either 4 or 12 times while they looked at objects that had either 4 or 12 components. Infants spent more time looking at visual arrays when the number of items they saw matched the number of tones they heard.</a:t>
            </a:r>
          </a:p>
        </p:txBody>
      </p:sp>
      <p:pic>
        <p:nvPicPr>
          <p:cNvPr id="20" name="Picture Placeholder 19" descr="A figure shows 4 rectangular panels for 4 trials. Each panel has different shapes and different quantities. &#10;Long description is available in notes, press F6">
            <a:extLst>
              <a:ext uri="{FF2B5EF4-FFF2-40B4-BE49-F238E27FC236}">
                <a16:creationId xmlns:a16="http://schemas.microsoft.com/office/drawing/2014/main" id="{D66E7F8D-195E-4CE9-B089-38C2ED83027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468775" y="3455673"/>
            <a:ext cx="8162786" cy="3228906"/>
          </a:xfrm>
          <a:prstGeom prst="rect">
            <a:avLst/>
          </a:prstGeom>
        </p:spPr>
      </p:pic>
      <p:sp>
        <p:nvSpPr>
          <p:cNvPr id="13" name="Content Placeholder 12">
            <a:extLst>
              <a:ext uri="{FF2B5EF4-FFF2-40B4-BE49-F238E27FC236}">
                <a16:creationId xmlns:a16="http://schemas.microsoft.com/office/drawing/2014/main" id="{C40550C1-4B71-4463-8808-051C60A0393C}"/>
              </a:ext>
            </a:extLst>
          </p:cNvPr>
          <p:cNvSpPr>
            <a:spLocks noGrp="1"/>
          </p:cNvSpPr>
          <p:nvPr>
            <p:ph sz="quarter" idx="16"/>
          </p:nvPr>
        </p:nvSpPr>
        <p:spPr>
          <a:xfrm>
            <a:off x="8403021" y="6278881"/>
            <a:ext cx="295354" cy="45719"/>
          </a:xfrm>
        </p:spPr>
        <p:txBody>
          <a:bodyPr/>
          <a:lstStyle/>
          <a:p>
            <a:pPr marL="0" indent="0">
              <a:buNone/>
            </a:pPr>
            <a:endParaRPr lang="en-IN" sz="1400" dirty="0"/>
          </a:p>
        </p:txBody>
      </p:sp>
    </p:spTree>
    <p:extLst>
      <p:ext uri="{BB962C8B-B14F-4D97-AF65-F5344CB8AC3E}">
        <p14:creationId xmlns:p14="http://schemas.microsoft.com/office/powerpoint/2010/main" val="337421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317"/>
            <a:ext cx="8229600" cy="1188197"/>
          </a:xfrm>
        </p:spPr>
        <p:txBody>
          <a:bodyPr anchor="ctr" anchorCtr="0"/>
          <a:lstStyle/>
          <a:p>
            <a:r>
              <a:rPr lang="en-US" altLang="en-US" sz="3600" dirty="0">
                <a:latin typeface="+mj-lt"/>
              </a:rPr>
              <a:t>Working the Scientific Literacy Model: Evaluating Piaget </a:t>
            </a:r>
            <a:r>
              <a:rPr lang="en-US" altLang="en-US" sz="2800" dirty="0">
                <a:latin typeface="+mj-lt"/>
              </a:rPr>
              <a:t>(3 of 3)</a:t>
            </a:r>
            <a:endParaRPr lang="en-US" sz="3600" dirty="0">
              <a:latin typeface="+mj-lt"/>
            </a:endParaRPr>
          </a:p>
        </p:txBody>
      </p:sp>
      <p:sp>
        <p:nvSpPr>
          <p:cNvPr id="3" name="Content Placeholder 2"/>
          <p:cNvSpPr>
            <a:spLocks noGrp="1"/>
          </p:cNvSpPr>
          <p:nvPr>
            <p:ph idx="1"/>
          </p:nvPr>
        </p:nvSpPr>
        <p:spPr>
          <a:xfrm>
            <a:off x="457200" y="1380862"/>
            <a:ext cx="8229600" cy="1537888"/>
          </a:xfrm>
        </p:spPr>
        <p:txBody>
          <a:bodyPr/>
          <a:lstStyle/>
          <a:p>
            <a:pPr>
              <a:buFontTx/>
              <a:buNone/>
            </a:pPr>
            <a:r>
              <a:rPr lang="en-US" altLang="en-US" sz="2400" b="1" dirty="0"/>
              <a:t>Can we critically evaluate this research?</a:t>
            </a:r>
          </a:p>
          <a:p>
            <a:r>
              <a:rPr lang="en-US" altLang="en-US" sz="2400" dirty="0"/>
              <a:t>Not all agree </a:t>
            </a:r>
            <a:r>
              <a:rPr lang="en-IN" altLang="en-US" sz="2400" dirty="0"/>
              <a:t>“</a:t>
            </a:r>
            <a:r>
              <a:rPr lang="en-US" altLang="ja-JP" sz="2400" dirty="0"/>
              <a:t>looking time” is the best measure</a:t>
            </a:r>
          </a:p>
          <a:p>
            <a:pPr>
              <a:spcAft>
                <a:spcPts val="1200"/>
              </a:spcAft>
            </a:pPr>
            <a:r>
              <a:rPr lang="en-US" altLang="en-US" sz="2400" dirty="0"/>
              <a:t>Only 16 infants</a:t>
            </a:r>
          </a:p>
        </p:txBody>
      </p:sp>
      <p:sp>
        <p:nvSpPr>
          <p:cNvPr id="4" name="Content Placeholder 3">
            <a:extLst>
              <a:ext uri="{FF2B5EF4-FFF2-40B4-BE49-F238E27FC236}">
                <a16:creationId xmlns:a16="http://schemas.microsoft.com/office/drawing/2014/main" id="{87339CFA-B8BE-4545-B768-B12A81CBF27E}"/>
              </a:ext>
            </a:extLst>
          </p:cNvPr>
          <p:cNvSpPr>
            <a:spLocks noGrp="1"/>
          </p:cNvSpPr>
          <p:nvPr>
            <p:ph idx="13"/>
          </p:nvPr>
        </p:nvSpPr>
        <p:spPr>
          <a:xfrm>
            <a:off x="484208" y="3105389"/>
            <a:ext cx="8202592" cy="1009411"/>
          </a:xfrm>
        </p:spPr>
        <p:txBody>
          <a:bodyPr/>
          <a:lstStyle/>
          <a:p>
            <a:pPr>
              <a:buFontTx/>
              <a:buNone/>
            </a:pPr>
            <a:r>
              <a:rPr lang="en-US" altLang="en-US" sz="2400" b="1" dirty="0"/>
              <a:t>Why is this relevant?</a:t>
            </a:r>
          </a:p>
          <a:p>
            <a:r>
              <a:rPr lang="en-US" altLang="en-US" sz="2400" dirty="0"/>
              <a:t>Need to stimulate infant</a:t>
            </a:r>
            <a:endParaRPr lang="en-US" sz="2400" dirty="0"/>
          </a:p>
        </p:txBody>
      </p:sp>
    </p:spTree>
    <p:extLst>
      <p:ext uri="{BB962C8B-B14F-4D97-AF65-F5344CB8AC3E}">
        <p14:creationId xmlns:p14="http://schemas.microsoft.com/office/powerpoint/2010/main" val="230443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99"/>
            <a:ext cx="8229600" cy="1176433"/>
          </a:xfrm>
        </p:spPr>
        <p:txBody>
          <a:bodyPr anchor="ctr"/>
          <a:lstStyle/>
          <a:p>
            <a:r>
              <a:rPr lang="en-US" altLang="en-US" dirty="0"/>
              <a:t>Complementary Approaches to Piaget</a:t>
            </a:r>
            <a:endParaRPr lang="en-US" dirty="0"/>
          </a:p>
        </p:txBody>
      </p:sp>
      <p:sp>
        <p:nvSpPr>
          <p:cNvPr id="3" name="Content Placeholder 2"/>
          <p:cNvSpPr>
            <a:spLocks noGrp="1"/>
          </p:cNvSpPr>
          <p:nvPr>
            <p:ph idx="1"/>
          </p:nvPr>
        </p:nvSpPr>
        <p:spPr>
          <a:xfrm>
            <a:off x="457200" y="1376365"/>
            <a:ext cx="8229600" cy="2128893"/>
          </a:xfrm>
        </p:spPr>
        <p:txBody>
          <a:bodyPr/>
          <a:lstStyle/>
          <a:p>
            <a:pPr>
              <a:buFontTx/>
              <a:buNone/>
            </a:pPr>
            <a:r>
              <a:rPr lang="en-US" altLang="en-US" sz="2400" b="1" dirty="0">
                <a:ea typeface="ＭＳ Ｐゴシック" pitchFamily="34" charset="-128"/>
              </a:rPr>
              <a:t>Vygotsky</a:t>
            </a:r>
          </a:p>
          <a:p>
            <a:r>
              <a:rPr lang="en-US" altLang="en-US" sz="2400" dirty="0">
                <a:ea typeface="ＭＳ Ｐゴシック" pitchFamily="34" charset="-128"/>
              </a:rPr>
              <a:t>Zone of proximal development (p. 380) </a:t>
            </a:r>
          </a:p>
          <a:p>
            <a:pPr lvl="1">
              <a:spcBef>
                <a:spcPts val="1500"/>
              </a:spcBef>
            </a:pPr>
            <a:r>
              <a:rPr lang="en-US" altLang="en-US" sz="2400" dirty="0">
                <a:ea typeface="ＭＳ Ｐゴシック" pitchFamily="34" charset="-128"/>
              </a:rPr>
              <a:t>Scaffolding (p. 380)</a:t>
            </a:r>
          </a:p>
          <a:p>
            <a:pPr lvl="2">
              <a:spcBef>
                <a:spcPts val="1500"/>
              </a:spcBef>
            </a:pPr>
            <a:r>
              <a:rPr lang="en-US" altLang="en-US" sz="2400" dirty="0">
                <a:ea typeface="ＭＳ Ｐゴシック" pitchFamily="34" charset="-128"/>
              </a:rPr>
              <a:t>Cultural differences</a:t>
            </a:r>
            <a:endParaRPr lang="en-US" sz="2400" dirty="0"/>
          </a:p>
        </p:txBody>
      </p:sp>
    </p:spTree>
    <p:extLst>
      <p:ext uri="{BB962C8B-B14F-4D97-AF65-F5344CB8AC3E}">
        <p14:creationId xmlns:p14="http://schemas.microsoft.com/office/powerpoint/2010/main" val="1305853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373"/>
            <a:ext cx="8229600" cy="1038031"/>
          </a:xfrm>
        </p:spPr>
        <p:txBody>
          <a:bodyPr anchor="ctr" anchorCtr="0"/>
          <a:lstStyle/>
          <a:p>
            <a:r>
              <a:rPr lang="en-US" altLang="en-US" dirty="0"/>
              <a:t>Social Development and Attachment </a:t>
            </a:r>
            <a:r>
              <a:rPr lang="en-US" altLang="en-US" sz="2800" dirty="0"/>
              <a:t>(1 of 2)</a:t>
            </a:r>
            <a:endParaRPr lang="en-US" dirty="0"/>
          </a:p>
        </p:txBody>
      </p:sp>
      <p:sp>
        <p:nvSpPr>
          <p:cNvPr id="3" name="Content Placeholder 2"/>
          <p:cNvSpPr>
            <a:spLocks noGrp="1"/>
          </p:cNvSpPr>
          <p:nvPr>
            <p:ph idx="1"/>
          </p:nvPr>
        </p:nvSpPr>
        <p:spPr>
          <a:xfrm>
            <a:off x="457200" y="1383175"/>
            <a:ext cx="8229600" cy="1752600"/>
          </a:xfrm>
        </p:spPr>
        <p:txBody>
          <a:bodyPr/>
          <a:lstStyle/>
          <a:p>
            <a:pPr>
              <a:spcAft>
                <a:spcPts val="600"/>
              </a:spcAft>
              <a:buFontTx/>
              <a:buNone/>
            </a:pPr>
            <a:r>
              <a:rPr lang="en-US" altLang="en-US" sz="2400" dirty="0">
                <a:ea typeface="ＭＳ Ｐゴシック" pitchFamily="34" charset="-128"/>
              </a:rPr>
              <a:t>Attachment (p. 381)</a:t>
            </a:r>
          </a:p>
          <a:p>
            <a:pPr>
              <a:spcAft>
                <a:spcPts val="600"/>
              </a:spcAft>
              <a:buFontTx/>
              <a:buNone/>
            </a:pPr>
            <a:r>
              <a:rPr lang="en-US" altLang="en-US" sz="2400" dirty="0">
                <a:ea typeface="ＭＳ Ｐゴシック" pitchFamily="34" charset="-128"/>
              </a:rPr>
              <a:t>Harry Harlow</a:t>
            </a:r>
            <a:r>
              <a:rPr lang="en-IN" altLang="en-US" sz="2400" dirty="0">
                <a:ea typeface="ＭＳ Ｐゴシック" pitchFamily="34" charset="-128"/>
              </a:rPr>
              <a:t>’</a:t>
            </a:r>
            <a:r>
              <a:rPr lang="en-US" altLang="ja-JP" sz="2400" dirty="0">
                <a:ea typeface="ＭＳ Ｐゴシック" pitchFamily="34" charset="-128"/>
              </a:rPr>
              <a:t>s monkey experiments</a:t>
            </a:r>
          </a:p>
          <a:p>
            <a:pPr>
              <a:spcAft>
                <a:spcPts val="600"/>
              </a:spcAft>
              <a:buFontTx/>
              <a:buNone/>
            </a:pPr>
            <a:r>
              <a:rPr lang="en-US" altLang="en-US" sz="2400" dirty="0">
                <a:ea typeface="ＭＳ Ｐゴシック" pitchFamily="34" charset="-128"/>
              </a:rPr>
              <a:t>Strange situation test (p.382)</a:t>
            </a:r>
            <a:endParaRPr lang="en-US" sz="2400" dirty="0"/>
          </a:p>
        </p:txBody>
      </p:sp>
    </p:spTree>
    <p:extLst>
      <p:ext uri="{BB962C8B-B14F-4D97-AF65-F5344CB8AC3E}">
        <p14:creationId xmlns:p14="http://schemas.microsoft.com/office/powerpoint/2010/main" val="140079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027"/>
            <a:ext cx="8229600" cy="522532"/>
          </a:xfrm>
        </p:spPr>
        <p:txBody>
          <a:bodyPr anchor="ctr" anchorCtr="0"/>
          <a:lstStyle/>
          <a:p>
            <a:r>
              <a:rPr lang="en-US" altLang="en-US" sz="2800" dirty="0">
                <a:latin typeface="+mj-lt"/>
              </a:rPr>
              <a:t>Social Development and Attachment (2 of 2)</a:t>
            </a:r>
            <a:endParaRPr lang="en-US" sz="2800" dirty="0">
              <a:latin typeface="+mj-lt"/>
            </a:endParaRPr>
          </a:p>
        </p:txBody>
      </p:sp>
      <p:sp>
        <p:nvSpPr>
          <p:cNvPr id="6" name="Content Placeholder 5">
            <a:extLst>
              <a:ext uri="{FF2B5EF4-FFF2-40B4-BE49-F238E27FC236}">
                <a16:creationId xmlns:a16="http://schemas.microsoft.com/office/drawing/2014/main" id="{BEDFBD84-6C33-4693-850F-946F2B4AD07C}"/>
              </a:ext>
            </a:extLst>
          </p:cNvPr>
          <p:cNvSpPr>
            <a:spLocks noGrp="1"/>
          </p:cNvSpPr>
          <p:nvPr>
            <p:ph sz="quarter" idx="15"/>
          </p:nvPr>
        </p:nvSpPr>
        <p:spPr>
          <a:xfrm>
            <a:off x="457200" y="681026"/>
            <a:ext cx="8229600" cy="343734"/>
          </a:xfrm>
        </p:spPr>
        <p:txBody>
          <a:bodyPr/>
          <a:lstStyle/>
          <a:p>
            <a:pPr marL="0" indent="0">
              <a:buNone/>
            </a:pPr>
            <a:r>
              <a:rPr lang="en-IN" sz="2000" b="1" dirty="0"/>
              <a:t>Figure 10.11 </a:t>
            </a:r>
            <a:r>
              <a:rPr lang="en-IN" sz="2000" dirty="0"/>
              <a:t>The Strange Situation</a:t>
            </a:r>
          </a:p>
        </p:txBody>
      </p:sp>
      <p:sp>
        <p:nvSpPr>
          <p:cNvPr id="7" name="Content Placeholder 6">
            <a:extLst>
              <a:ext uri="{FF2B5EF4-FFF2-40B4-BE49-F238E27FC236}">
                <a16:creationId xmlns:a16="http://schemas.microsoft.com/office/drawing/2014/main" id="{DBF98164-67B2-4AF9-9FA4-07B6BB67E697}"/>
              </a:ext>
            </a:extLst>
          </p:cNvPr>
          <p:cNvSpPr>
            <a:spLocks noGrp="1"/>
          </p:cNvSpPr>
          <p:nvPr>
            <p:ph sz="quarter" idx="16"/>
          </p:nvPr>
        </p:nvSpPr>
        <p:spPr>
          <a:xfrm>
            <a:off x="457200" y="1138227"/>
            <a:ext cx="8236857" cy="1068945"/>
          </a:xfrm>
        </p:spPr>
        <p:txBody>
          <a:bodyPr/>
          <a:lstStyle/>
          <a:p>
            <a:pPr marL="0" indent="0">
              <a:buNone/>
            </a:pPr>
            <a:r>
              <a:rPr lang="en-IN" sz="1800" dirty="0"/>
              <a:t>Studies of attachment by Mary Ainsworth involved a mother leaving her infant with a stranger. Ainsworth believed that the infants’ attachment styles could be categorized according to their behavioural responses to the mother leaving and returning.</a:t>
            </a:r>
          </a:p>
        </p:txBody>
      </p:sp>
      <p:pic>
        <p:nvPicPr>
          <p:cNvPr id="9" name="Picture Placeholder 8" descr="An illustration shows a toddler crying and reaching out to the mother who is stepping out of the room. A stranger woman is shown sitting on a chair near the toddler.">
            <a:extLst>
              <a:ext uri="{FF2B5EF4-FFF2-40B4-BE49-F238E27FC236}">
                <a16:creationId xmlns:a16="http://schemas.microsoft.com/office/drawing/2014/main" id="{C9AC129B-3B7E-4620-85C0-B72DE598A65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2002221" y="2207172"/>
            <a:ext cx="5155324" cy="3355429"/>
          </a:xfrm>
          <a:prstGeom prst="rect">
            <a:avLst/>
          </a:prstGeom>
        </p:spPr>
      </p:pic>
      <p:sp>
        <p:nvSpPr>
          <p:cNvPr id="4" name="Content Placeholder 3">
            <a:extLst>
              <a:ext uri="{FF2B5EF4-FFF2-40B4-BE49-F238E27FC236}">
                <a16:creationId xmlns:a16="http://schemas.microsoft.com/office/drawing/2014/main" id="{FE4FFBDB-DDAB-4BA4-B922-ACD71C9E38B6}"/>
              </a:ext>
            </a:extLst>
          </p:cNvPr>
          <p:cNvSpPr>
            <a:spLocks noGrp="1"/>
          </p:cNvSpPr>
          <p:nvPr>
            <p:ph sz="quarter" idx="14"/>
          </p:nvPr>
        </p:nvSpPr>
        <p:spPr>
          <a:xfrm>
            <a:off x="457200" y="5683819"/>
            <a:ext cx="8229600" cy="640781"/>
          </a:xfrm>
        </p:spPr>
        <p:txBody>
          <a:bodyPr/>
          <a:lstStyle/>
          <a:p>
            <a:pPr marL="0" indent="0">
              <a:buNone/>
            </a:pPr>
            <a:r>
              <a:rPr lang="en-IN" sz="1400" b="1" dirty="0"/>
              <a:t>Source:</a:t>
            </a:r>
            <a:r>
              <a:rPr lang="en-IN" sz="1400" dirty="0"/>
              <a:t> Lilienfeld, S. O., Lynn, S. J., </a:t>
            </a:r>
            <a:r>
              <a:rPr lang="en-IN" sz="1400" dirty="0" err="1"/>
              <a:t>Namy</a:t>
            </a:r>
            <a:r>
              <a:rPr lang="en-IN" sz="1400" dirty="0"/>
              <a:t>, L. L., &amp; Woolf, N. J. (2011). </a:t>
            </a:r>
            <a:r>
              <a:rPr lang="en-IN" sz="1400" i="1" dirty="0"/>
              <a:t>Psychology: From Inquiry to Understanding</a:t>
            </a:r>
            <a:r>
              <a:rPr lang="en-IN" sz="1400" dirty="0"/>
              <a:t>, 2nd ed., © 2011. Reprinted and electronically reproduced by permission of Pearson Education, Inc., New York, NY.</a:t>
            </a:r>
          </a:p>
        </p:txBody>
      </p:sp>
    </p:spTree>
    <p:extLst>
      <p:ext uri="{BB962C8B-B14F-4D97-AF65-F5344CB8AC3E}">
        <p14:creationId xmlns:p14="http://schemas.microsoft.com/office/powerpoint/2010/main" val="1603324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53"/>
            <a:ext cx="8229600" cy="618079"/>
          </a:xfrm>
        </p:spPr>
        <p:txBody>
          <a:bodyPr anchor="ctr" anchorCtr="0">
            <a:noAutofit/>
          </a:bodyPr>
          <a:lstStyle/>
          <a:p>
            <a:r>
              <a:rPr lang="en-US" altLang="en-US" sz="3600" dirty="0">
                <a:latin typeface="+mj-lt"/>
              </a:rPr>
              <a:t>Types of Attachment</a:t>
            </a:r>
            <a:endParaRPr lang="en-US" sz="3600" dirty="0">
              <a:latin typeface="+mj-lt"/>
            </a:endParaRPr>
          </a:p>
        </p:txBody>
      </p:sp>
      <p:sp>
        <p:nvSpPr>
          <p:cNvPr id="5" name="Content Placeholder 4">
            <a:extLst>
              <a:ext uri="{FF2B5EF4-FFF2-40B4-BE49-F238E27FC236}">
                <a16:creationId xmlns:a16="http://schemas.microsoft.com/office/drawing/2014/main" id="{EBD3E628-B26F-4B3A-BA43-AE82199562DA}"/>
              </a:ext>
            </a:extLst>
          </p:cNvPr>
          <p:cNvSpPr>
            <a:spLocks noGrp="1"/>
          </p:cNvSpPr>
          <p:nvPr>
            <p:ph sz="quarter" idx="14"/>
          </p:nvPr>
        </p:nvSpPr>
        <p:spPr>
          <a:xfrm>
            <a:off x="468775" y="838200"/>
            <a:ext cx="8153400" cy="2616101"/>
          </a:xfrm>
        </p:spPr>
        <p:txBody>
          <a:bodyPr>
            <a:noAutofit/>
          </a:bodyPr>
          <a:lstStyle/>
          <a:p>
            <a:pPr marL="0" indent="0">
              <a:buNone/>
            </a:pPr>
            <a:r>
              <a:rPr lang="en-US" sz="2400" b="1" dirty="0"/>
              <a:t>Secure attachment</a:t>
            </a:r>
          </a:p>
          <a:p>
            <a:pPr marL="0" indent="0">
              <a:buNone/>
            </a:pPr>
            <a:r>
              <a:rPr lang="en-US" sz="2400" b="1" dirty="0"/>
              <a:t>Insecure attachment</a:t>
            </a:r>
          </a:p>
          <a:p>
            <a:r>
              <a:rPr lang="en-US" sz="2400" dirty="0"/>
              <a:t>Disorganized</a:t>
            </a:r>
          </a:p>
          <a:p>
            <a:r>
              <a:rPr lang="en-US" sz="2400" dirty="0"/>
              <a:t>Anxious/Ambivalent</a:t>
            </a:r>
          </a:p>
          <a:p>
            <a:r>
              <a:rPr lang="en-US" sz="2400" dirty="0"/>
              <a:t>Avoidant</a:t>
            </a:r>
          </a:p>
        </p:txBody>
      </p:sp>
    </p:spTree>
    <p:extLst>
      <p:ext uri="{BB962C8B-B14F-4D97-AF65-F5344CB8AC3E}">
        <p14:creationId xmlns:p14="http://schemas.microsoft.com/office/powerpoint/2010/main" val="3706036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82"/>
            <a:ext cx="8229600" cy="643527"/>
          </a:xfrm>
        </p:spPr>
        <p:txBody>
          <a:bodyPr anchor="ctr" anchorCtr="0"/>
          <a:lstStyle/>
          <a:p>
            <a:r>
              <a:rPr lang="en-US" altLang="en-US" dirty="0"/>
              <a:t>Parenting and Attachment</a:t>
            </a:r>
            <a:endParaRPr lang="en-US" dirty="0"/>
          </a:p>
        </p:txBody>
      </p:sp>
      <p:sp>
        <p:nvSpPr>
          <p:cNvPr id="3" name="Content Placeholder 2"/>
          <p:cNvSpPr>
            <a:spLocks noGrp="1"/>
          </p:cNvSpPr>
          <p:nvPr>
            <p:ph idx="1"/>
          </p:nvPr>
        </p:nvSpPr>
        <p:spPr>
          <a:xfrm>
            <a:off x="457200" y="849775"/>
            <a:ext cx="8229600" cy="2673873"/>
          </a:xfrm>
        </p:spPr>
        <p:txBody>
          <a:bodyPr/>
          <a:lstStyle/>
          <a:p>
            <a:pPr>
              <a:buFontTx/>
              <a:buNone/>
            </a:pPr>
            <a:r>
              <a:rPr lang="en-US" altLang="en-US" sz="2400" dirty="0">
                <a:ea typeface="ＭＳ Ｐゴシック" pitchFamily="34" charset="-128"/>
              </a:rPr>
              <a:t>Attachment </a:t>
            </a:r>
            <a:r>
              <a:rPr lang="en-US" altLang="en-US" sz="2400" dirty="0" err="1">
                <a:ea typeface="ＭＳ Ｐゴシック" pitchFamily="34" charset="-128"/>
              </a:rPr>
              <a:t>behavioural</a:t>
            </a:r>
            <a:r>
              <a:rPr lang="en-US" altLang="en-US" sz="2400" dirty="0">
                <a:ea typeface="ＭＳ Ｐゴシック" pitchFamily="34" charset="-128"/>
              </a:rPr>
              <a:t> system (p. 383)</a:t>
            </a:r>
          </a:p>
          <a:p>
            <a:pPr>
              <a:buFontTx/>
              <a:buNone/>
            </a:pPr>
            <a:r>
              <a:rPr lang="en-US" altLang="en-US" sz="2400" dirty="0">
                <a:ea typeface="ＭＳ Ｐゴシック" pitchFamily="34" charset="-128"/>
              </a:rPr>
              <a:t>Caregiving </a:t>
            </a:r>
            <a:r>
              <a:rPr lang="en-US" altLang="en-US" sz="2400" dirty="0" err="1">
                <a:ea typeface="ＭＳ Ｐゴシック" pitchFamily="34" charset="-128"/>
              </a:rPr>
              <a:t>behavioural</a:t>
            </a:r>
            <a:r>
              <a:rPr lang="en-US" altLang="en-US" sz="2400" dirty="0">
                <a:ea typeface="ＭＳ Ｐゴシック" pitchFamily="34" charset="-128"/>
              </a:rPr>
              <a:t> system (p. 383)</a:t>
            </a:r>
          </a:p>
          <a:p>
            <a:pPr>
              <a:buFontTx/>
              <a:buNone/>
            </a:pPr>
            <a:r>
              <a:rPr lang="en-US" altLang="en-US" sz="2400" dirty="0">
                <a:ea typeface="ＭＳ Ｐゴシック" pitchFamily="34" charset="-128"/>
              </a:rPr>
              <a:t>Conditional approaches</a:t>
            </a:r>
          </a:p>
          <a:p>
            <a:pPr>
              <a:buFontTx/>
              <a:buNone/>
            </a:pPr>
            <a:r>
              <a:rPr lang="en-US" altLang="en-US" sz="2400" dirty="0">
                <a:ea typeface="ＭＳ Ｐゴシック" pitchFamily="34" charset="-128"/>
              </a:rPr>
              <a:t>Introjection (p. 383)</a:t>
            </a:r>
          </a:p>
          <a:p>
            <a:pPr>
              <a:buFontTx/>
              <a:buNone/>
            </a:pPr>
            <a:r>
              <a:rPr lang="en-US" altLang="en-US" sz="2400" dirty="0">
                <a:ea typeface="ＭＳ Ｐゴシック" pitchFamily="34" charset="-128"/>
              </a:rPr>
              <a:t>Inductive discipline (p. 383)</a:t>
            </a:r>
            <a:endParaRPr lang="en-US" sz="2400" dirty="0"/>
          </a:p>
        </p:txBody>
      </p:sp>
    </p:spTree>
    <p:extLst>
      <p:ext uri="{BB962C8B-B14F-4D97-AF65-F5344CB8AC3E}">
        <p14:creationId xmlns:p14="http://schemas.microsoft.com/office/powerpoint/2010/main" val="2647902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346"/>
            <a:ext cx="8229600" cy="576809"/>
          </a:xfrm>
        </p:spPr>
        <p:txBody>
          <a:bodyPr anchor="ctr" anchorCtr="0"/>
          <a:lstStyle/>
          <a:p>
            <a:r>
              <a:rPr lang="en-US" altLang="en-US" sz="3600" dirty="0">
                <a:latin typeface="+mj-lt"/>
              </a:rPr>
              <a:t>Self-Awareness </a:t>
            </a:r>
            <a:r>
              <a:rPr lang="en-US" altLang="en-US" sz="2800" dirty="0">
                <a:latin typeface="+mj-lt"/>
              </a:rPr>
              <a:t>(1 of 3)</a:t>
            </a:r>
            <a:endParaRPr lang="en-US" sz="3600" dirty="0">
              <a:latin typeface="+mj-lt"/>
            </a:endParaRPr>
          </a:p>
        </p:txBody>
      </p:sp>
      <p:sp>
        <p:nvSpPr>
          <p:cNvPr id="3" name="Content Placeholder 2"/>
          <p:cNvSpPr>
            <a:spLocks noGrp="1"/>
          </p:cNvSpPr>
          <p:nvPr>
            <p:ph idx="1"/>
          </p:nvPr>
        </p:nvSpPr>
        <p:spPr>
          <a:xfrm>
            <a:off x="457200" y="849775"/>
            <a:ext cx="8229600" cy="990600"/>
          </a:xfrm>
        </p:spPr>
        <p:txBody>
          <a:bodyPr/>
          <a:lstStyle/>
          <a:p>
            <a:pPr>
              <a:buFontTx/>
              <a:buNone/>
            </a:pPr>
            <a:r>
              <a:rPr lang="en-US" altLang="en-US" sz="2400" b="1" dirty="0">
                <a:ea typeface="ＭＳ Ｐゴシック" pitchFamily="34" charset="-128"/>
              </a:rPr>
              <a:t>Self-awareness (p. 384)</a:t>
            </a:r>
          </a:p>
          <a:p>
            <a:pPr>
              <a:spcAft>
                <a:spcPts val="2400"/>
              </a:spcAft>
            </a:pPr>
            <a:r>
              <a:rPr lang="en-US" altLang="en-US" sz="2400" dirty="0">
                <a:ea typeface="ＭＳ Ｐゴシック" pitchFamily="34" charset="-128"/>
              </a:rPr>
              <a:t>Reflection in mirror</a:t>
            </a:r>
          </a:p>
        </p:txBody>
      </p:sp>
      <p:sp>
        <p:nvSpPr>
          <p:cNvPr id="4" name="Content Placeholder 3">
            <a:extLst>
              <a:ext uri="{FF2B5EF4-FFF2-40B4-BE49-F238E27FC236}">
                <a16:creationId xmlns:a16="http://schemas.microsoft.com/office/drawing/2014/main" id="{37D9CA60-F2C9-4C9B-AF7A-FBF8AF097021}"/>
              </a:ext>
            </a:extLst>
          </p:cNvPr>
          <p:cNvSpPr>
            <a:spLocks noGrp="1"/>
          </p:cNvSpPr>
          <p:nvPr>
            <p:ph idx="13"/>
          </p:nvPr>
        </p:nvSpPr>
        <p:spPr>
          <a:xfrm>
            <a:off x="457200" y="1996018"/>
            <a:ext cx="8229600" cy="472282"/>
          </a:xfrm>
        </p:spPr>
        <p:txBody>
          <a:bodyPr/>
          <a:lstStyle/>
          <a:p>
            <a:pPr marL="0" indent="0">
              <a:buNone/>
            </a:pPr>
            <a:r>
              <a:rPr lang="en-US" altLang="en-US" sz="2400" b="1" dirty="0">
                <a:ea typeface="ＭＳ Ｐゴシック" pitchFamily="34" charset="-128"/>
              </a:rPr>
              <a:t>Egocentric (p. 384)</a:t>
            </a:r>
          </a:p>
        </p:txBody>
      </p:sp>
    </p:spTree>
    <p:extLst>
      <p:ext uri="{BB962C8B-B14F-4D97-AF65-F5344CB8AC3E}">
        <p14:creationId xmlns:p14="http://schemas.microsoft.com/office/powerpoint/2010/main" val="2986089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406"/>
            <a:ext cx="8229600" cy="588403"/>
          </a:xfrm>
        </p:spPr>
        <p:txBody>
          <a:bodyPr anchor="ctr" anchorCtr="0"/>
          <a:lstStyle/>
          <a:p>
            <a:r>
              <a:rPr lang="en-US" altLang="en-US" sz="3600" dirty="0">
                <a:latin typeface="+mj-lt"/>
              </a:rPr>
              <a:t>Self-Awareness </a:t>
            </a:r>
            <a:r>
              <a:rPr lang="en-US" altLang="en-US" sz="2800" dirty="0">
                <a:latin typeface="+mj-lt"/>
              </a:rPr>
              <a:t>(2 of 3)</a:t>
            </a:r>
            <a:endParaRPr lang="en-US" sz="3600" dirty="0">
              <a:latin typeface="+mj-lt"/>
            </a:endParaRPr>
          </a:p>
        </p:txBody>
      </p:sp>
      <p:sp>
        <p:nvSpPr>
          <p:cNvPr id="11" name="Content Placeholder 10">
            <a:extLst>
              <a:ext uri="{FF2B5EF4-FFF2-40B4-BE49-F238E27FC236}">
                <a16:creationId xmlns:a16="http://schemas.microsoft.com/office/drawing/2014/main" id="{32AD3150-3684-4EDC-B08B-6CF1511AC42A}"/>
              </a:ext>
            </a:extLst>
          </p:cNvPr>
          <p:cNvSpPr>
            <a:spLocks noGrp="1"/>
          </p:cNvSpPr>
          <p:nvPr>
            <p:ph sz="quarter" idx="15"/>
          </p:nvPr>
        </p:nvSpPr>
        <p:spPr>
          <a:xfrm>
            <a:off x="457200" y="644810"/>
            <a:ext cx="8229600" cy="316888"/>
          </a:xfrm>
        </p:spPr>
        <p:txBody>
          <a:bodyPr/>
          <a:lstStyle/>
          <a:p>
            <a:pPr marL="0" indent="0">
              <a:buNone/>
            </a:pPr>
            <a:r>
              <a:rPr lang="en-IN" sz="2000" b="1" dirty="0"/>
              <a:t>Figure 10.12 </a:t>
            </a:r>
            <a:r>
              <a:rPr lang="en-IN" sz="2000" dirty="0"/>
              <a:t>Piaget’s Test for Egocentric Perspective in Children</a:t>
            </a:r>
          </a:p>
        </p:txBody>
      </p:sp>
      <p:sp>
        <p:nvSpPr>
          <p:cNvPr id="12" name="Content Placeholder 11">
            <a:extLst>
              <a:ext uri="{FF2B5EF4-FFF2-40B4-BE49-F238E27FC236}">
                <a16:creationId xmlns:a16="http://schemas.microsoft.com/office/drawing/2014/main" id="{4DF5172A-EA05-41BF-BEA8-9A39C3562372}"/>
              </a:ext>
            </a:extLst>
          </p:cNvPr>
          <p:cNvSpPr>
            <a:spLocks noGrp="1"/>
          </p:cNvSpPr>
          <p:nvPr>
            <p:ph sz="quarter" idx="16"/>
          </p:nvPr>
        </p:nvSpPr>
        <p:spPr>
          <a:xfrm>
            <a:off x="457200" y="961698"/>
            <a:ext cx="8236857" cy="1418895"/>
          </a:xfrm>
        </p:spPr>
        <p:txBody>
          <a:bodyPr/>
          <a:lstStyle/>
          <a:p>
            <a:pPr marL="0" indent="0">
              <a:buNone/>
            </a:pPr>
            <a:r>
              <a:rPr lang="en-IN" sz="1800" dirty="0"/>
              <a:t>Piaget used the three-mountain task to test whether children can take someone else’s perspective. The child would view the object from one perspective while another person viewed it from a different point of view. According to Piaget, children are no longer exclusively egocentric if they understand that the other person sees the object differently.</a:t>
            </a:r>
          </a:p>
        </p:txBody>
      </p:sp>
      <p:pic>
        <p:nvPicPr>
          <p:cNvPr id="14" name="Picture Placeholder 13" descr="An illustration shows a three-dimensional mountain art on a table. The illustration also shows a young girl sitting on one side of the table and a woman seated opposite her.">
            <a:extLst>
              <a:ext uri="{FF2B5EF4-FFF2-40B4-BE49-F238E27FC236}">
                <a16:creationId xmlns:a16="http://schemas.microsoft.com/office/drawing/2014/main" id="{86D2C670-4BA8-40AF-963F-CEB4C34B1EE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2632841" y="2380593"/>
            <a:ext cx="3909849" cy="3933635"/>
          </a:xfrm>
          <a:prstGeom prst="rect">
            <a:avLst/>
          </a:prstGeom>
        </p:spPr>
      </p:pic>
      <p:sp>
        <p:nvSpPr>
          <p:cNvPr id="10" name="Content Placeholder 9">
            <a:extLst>
              <a:ext uri="{FF2B5EF4-FFF2-40B4-BE49-F238E27FC236}">
                <a16:creationId xmlns:a16="http://schemas.microsoft.com/office/drawing/2014/main" id="{332417CB-D499-415E-A078-634B8E5AD58C}"/>
              </a:ext>
            </a:extLst>
          </p:cNvPr>
          <p:cNvSpPr>
            <a:spLocks noGrp="1"/>
          </p:cNvSpPr>
          <p:nvPr>
            <p:ph sz="quarter" idx="14"/>
          </p:nvPr>
        </p:nvSpPr>
        <p:spPr>
          <a:xfrm>
            <a:off x="8040414" y="6022428"/>
            <a:ext cx="646386" cy="291800"/>
          </a:xfrm>
        </p:spPr>
        <p:txBody>
          <a:bodyPr/>
          <a:lstStyle/>
          <a:p>
            <a:pPr marL="0" indent="0">
              <a:buNone/>
            </a:pPr>
            <a:endParaRPr lang="en-IN" sz="1400" dirty="0"/>
          </a:p>
        </p:txBody>
      </p:sp>
    </p:spTree>
    <p:extLst>
      <p:ext uri="{BB962C8B-B14F-4D97-AF65-F5344CB8AC3E}">
        <p14:creationId xmlns:p14="http://schemas.microsoft.com/office/powerpoint/2010/main" val="338914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92"/>
            <a:ext cx="8229600" cy="618417"/>
          </a:xfrm>
        </p:spPr>
        <p:txBody>
          <a:bodyPr anchor="ctr" anchorCtr="0"/>
          <a:lstStyle/>
          <a:p>
            <a:r>
              <a:rPr lang="en-US" altLang="en-US" dirty="0"/>
              <a:t>Self-Awareness </a:t>
            </a:r>
            <a:r>
              <a:rPr lang="en-US" altLang="en-US" sz="2800" dirty="0"/>
              <a:t>(3 of 3)</a:t>
            </a:r>
            <a:endParaRPr lang="en-US" sz="2800" dirty="0"/>
          </a:p>
        </p:txBody>
      </p:sp>
      <p:sp>
        <p:nvSpPr>
          <p:cNvPr id="3" name="Content Placeholder 2"/>
          <p:cNvSpPr>
            <a:spLocks noGrp="1"/>
          </p:cNvSpPr>
          <p:nvPr>
            <p:ph idx="1"/>
          </p:nvPr>
        </p:nvSpPr>
        <p:spPr>
          <a:xfrm>
            <a:off x="457200" y="843025"/>
            <a:ext cx="8229600" cy="984982"/>
          </a:xfrm>
        </p:spPr>
        <p:txBody>
          <a:bodyPr/>
          <a:lstStyle/>
          <a:p>
            <a:pPr>
              <a:buFontTx/>
              <a:buNone/>
            </a:pPr>
            <a:r>
              <a:rPr lang="en-US" altLang="en-US" sz="2400" b="1" dirty="0">
                <a:ea typeface="ＭＳ Ｐゴシック" pitchFamily="34" charset="-128"/>
              </a:rPr>
              <a:t>Theory of mind (p. 384)</a:t>
            </a:r>
          </a:p>
          <a:p>
            <a:r>
              <a:rPr lang="en-US" altLang="en-US" sz="2400" dirty="0">
                <a:ea typeface="ＭＳ Ｐゴシック" pitchFamily="34" charset="-128"/>
              </a:rPr>
              <a:t>False-belief task</a:t>
            </a:r>
            <a:endParaRPr lang="en-US" sz="2400" dirty="0"/>
          </a:p>
        </p:txBody>
      </p:sp>
    </p:spTree>
    <p:extLst>
      <p:ext uri="{BB962C8B-B14F-4D97-AF65-F5344CB8AC3E}">
        <p14:creationId xmlns:p14="http://schemas.microsoft.com/office/powerpoint/2010/main" val="239843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786"/>
            <a:ext cx="8229600" cy="599901"/>
          </a:xfrm>
        </p:spPr>
        <p:txBody>
          <a:bodyPr wrap="square" anchor="ctr" anchorCtr="0">
            <a:noAutofit/>
          </a:bodyPr>
          <a:lstStyle/>
          <a:p>
            <a:r>
              <a:rPr lang="en-US" sz="3600" dirty="0">
                <a:latin typeface="+mj-lt"/>
              </a:rPr>
              <a:t>Modules</a:t>
            </a:r>
            <a:endParaRPr lang="en-US" sz="2800" dirty="0">
              <a:latin typeface="+mj-lt"/>
            </a:endParaRPr>
          </a:p>
        </p:txBody>
      </p:sp>
      <p:sp>
        <p:nvSpPr>
          <p:cNvPr id="4" name="Content Placeholder 3"/>
          <p:cNvSpPr>
            <a:spLocks noGrp="1"/>
          </p:cNvSpPr>
          <p:nvPr>
            <p:ph idx="1"/>
          </p:nvPr>
        </p:nvSpPr>
        <p:spPr>
          <a:xfrm>
            <a:off x="457200" y="849775"/>
            <a:ext cx="8229600" cy="2269852"/>
          </a:xfrm>
        </p:spPr>
        <p:txBody>
          <a:bodyPr wrap="square">
            <a:spAutoFit/>
          </a:bodyPr>
          <a:lstStyle/>
          <a:p>
            <a:pPr marL="844550" indent="-844550">
              <a:buNone/>
            </a:pPr>
            <a:r>
              <a:rPr lang="en-US" altLang="en-US" sz="2200" dirty="0">
                <a:ea typeface="ＭＳ Ｐゴシック" pitchFamily="34" charset="-128"/>
              </a:rPr>
              <a:t>10.1: Physical Development from Conception through Infancy</a:t>
            </a:r>
          </a:p>
          <a:p>
            <a:pPr marL="682625" indent="-682625">
              <a:buNone/>
            </a:pPr>
            <a:r>
              <a:rPr lang="en-US" altLang="en-US" sz="2200" dirty="0">
                <a:ea typeface="ＭＳ Ｐゴシック" pitchFamily="34" charset="-128"/>
              </a:rPr>
              <a:t>10.2: Infancy and Childhood: Cognitive and Emotional Development</a:t>
            </a:r>
          </a:p>
          <a:p>
            <a:pPr marL="635000" indent="-635000">
              <a:buNone/>
            </a:pPr>
            <a:r>
              <a:rPr lang="en-US" altLang="en-US" sz="2200" dirty="0">
                <a:ea typeface="ＭＳ Ｐゴシック" pitchFamily="34" charset="-128"/>
              </a:rPr>
              <a:t>10.3: Adolescence</a:t>
            </a:r>
          </a:p>
          <a:p>
            <a:pPr marL="635000" indent="-635000">
              <a:buNone/>
            </a:pPr>
            <a:r>
              <a:rPr lang="en-US" altLang="en-US" sz="2200" dirty="0">
                <a:ea typeface="ＭＳ Ｐゴシック" pitchFamily="34" charset="-128"/>
              </a:rPr>
              <a:t>10.4: Adulthood and Aging</a:t>
            </a:r>
            <a:endParaRPr lang="en-US" sz="2200" dirty="0"/>
          </a:p>
        </p:txBody>
      </p:sp>
      <p:pic>
        <p:nvPicPr>
          <p:cNvPr id="8" name="Picture Placeholder 7" descr="A photo shows two crying infants.">
            <a:extLst>
              <a:ext uri="{FF2B5EF4-FFF2-40B4-BE49-F238E27FC236}">
                <a16:creationId xmlns:a16="http://schemas.microsoft.com/office/drawing/2014/main" id="{42A2A982-04DF-4C2E-9E04-9BA4B1BC2A69}"/>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555940" y="3265025"/>
            <a:ext cx="4050016" cy="2707797"/>
          </a:xfrm>
          <a:prstGeom prst="rect">
            <a:avLst/>
          </a:prstGeom>
        </p:spPr>
      </p:pic>
      <p:sp>
        <p:nvSpPr>
          <p:cNvPr id="3" name="Content Placeholder 2">
            <a:extLst>
              <a:ext uri="{FF2B5EF4-FFF2-40B4-BE49-F238E27FC236}">
                <a16:creationId xmlns:a16="http://schemas.microsoft.com/office/drawing/2014/main" id="{E4D47A60-7353-4FE3-A6C6-9EE96B34F166}"/>
              </a:ext>
            </a:extLst>
          </p:cNvPr>
          <p:cNvSpPr>
            <a:spLocks noGrp="1"/>
          </p:cNvSpPr>
          <p:nvPr>
            <p:ph idx="13"/>
          </p:nvPr>
        </p:nvSpPr>
        <p:spPr>
          <a:xfrm>
            <a:off x="478420" y="6083827"/>
            <a:ext cx="8229600" cy="240773"/>
          </a:xfrm>
        </p:spPr>
        <p:txBody>
          <a:bodyPr/>
          <a:lstStyle/>
          <a:p>
            <a:pPr marL="0" indent="0">
              <a:buNone/>
            </a:pPr>
            <a:r>
              <a:rPr lang="en-IN" sz="1400" dirty="0" err="1"/>
              <a:t>Leungchopan</a:t>
            </a:r>
            <a:r>
              <a:rPr lang="en-IN" sz="1400" dirty="0"/>
              <a:t>/Fotolia</a:t>
            </a:r>
          </a:p>
        </p:txBody>
      </p:sp>
    </p:spTree>
    <p:extLst>
      <p:ext uri="{BB962C8B-B14F-4D97-AF65-F5344CB8AC3E}">
        <p14:creationId xmlns:p14="http://schemas.microsoft.com/office/powerpoint/2010/main" val="152975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5"/>
            <a:ext cx="8229600" cy="1200079"/>
          </a:xfrm>
        </p:spPr>
        <p:txBody>
          <a:bodyPr anchor="ctr" anchorCtr="0"/>
          <a:lstStyle/>
          <a:p>
            <a:r>
              <a:rPr lang="en-US" altLang="en-US" sz="3600" dirty="0">
                <a:latin typeface="+mj-lt"/>
              </a:rPr>
              <a:t>Psychosocial Development Across the Lifespan </a:t>
            </a:r>
            <a:r>
              <a:rPr lang="en-US" altLang="en-US" sz="2800" dirty="0">
                <a:latin typeface="+mj-lt"/>
              </a:rPr>
              <a:t>(1 of 2)</a:t>
            </a:r>
            <a:endParaRPr lang="en-US" sz="3600" dirty="0">
              <a:latin typeface="+mj-lt"/>
            </a:endParaRPr>
          </a:p>
        </p:txBody>
      </p:sp>
      <p:sp>
        <p:nvSpPr>
          <p:cNvPr id="3" name="Content Placeholder 2"/>
          <p:cNvSpPr>
            <a:spLocks noGrp="1"/>
          </p:cNvSpPr>
          <p:nvPr>
            <p:ph idx="1"/>
          </p:nvPr>
        </p:nvSpPr>
        <p:spPr>
          <a:xfrm>
            <a:off x="457200" y="1429475"/>
            <a:ext cx="8229600" cy="838200"/>
          </a:xfrm>
        </p:spPr>
        <p:txBody>
          <a:bodyPr/>
          <a:lstStyle/>
          <a:p>
            <a:pPr>
              <a:lnSpc>
                <a:spcPct val="90000"/>
              </a:lnSpc>
              <a:buFontTx/>
              <a:buNone/>
            </a:pPr>
            <a:r>
              <a:rPr lang="en-US" altLang="en-US" sz="2400" b="1" dirty="0">
                <a:ea typeface="ＭＳ Ｐゴシック" pitchFamily="34" charset="-128"/>
              </a:rPr>
              <a:t>Infancy</a:t>
            </a:r>
          </a:p>
          <a:p>
            <a:pPr>
              <a:lnSpc>
                <a:spcPct val="90000"/>
              </a:lnSpc>
            </a:pPr>
            <a:r>
              <a:rPr lang="en-US" altLang="en-US" sz="2400" dirty="0">
                <a:ea typeface="ＭＳ Ｐゴシック" pitchFamily="34" charset="-128"/>
              </a:rPr>
              <a:t>Sense of security</a:t>
            </a:r>
          </a:p>
        </p:txBody>
      </p:sp>
      <p:sp>
        <p:nvSpPr>
          <p:cNvPr id="4" name="Content Placeholder 3">
            <a:extLst>
              <a:ext uri="{FF2B5EF4-FFF2-40B4-BE49-F238E27FC236}">
                <a16:creationId xmlns:a16="http://schemas.microsoft.com/office/drawing/2014/main" id="{54F7FBBE-A8D3-4976-9E3A-0B4AB73543B2}"/>
              </a:ext>
            </a:extLst>
          </p:cNvPr>
          <p:cNvSpPr>
            <a:spLocks noGrp="1"/>
          </p:cNvSpPr>
          <p:nvPr>
            <p:ph idx="13"/>
          </p:nvPr>
        </p:nvSpPr>
        <p:spPr>
          <a:xfrm>
            <a:off x="472150" y="2456725"/>
            <a:ext cx="8229600" cy="892516"/>
          </a:xfrm>
        </p:spPr>
        <p:txBody>
          <a:bodyPr/>
          <a:lstStyle/>
          <a:p>
            <a:pPr>
              <a:lnSpc>
                <a:spcPct val="90000"/>
              </a:lnSpc>
              <a:spcBef>
                <a:spcPts val="1925"/>
              </a:spcBef>
              <a:buFontTx/>
              <a:buNone/>
            </a:pPr>
            <a:r>
              <a:rPr lang="en-US" altLang="en-US" sz="2400" b="1" dirty="0">
                <a:ea typeface="ＭＳ Ｐゴシック" pitchFamily="34" charset="-128"/>
              </a:rPr>
              <a:t>Toddlerhood</a:t>
            </a:r>
          </a:p>
          <a:p>
            <a:pPr>
              <a:lnSpc>
                <a:spcPct val="90000"/>
              </a:lnSpc>
            </a:pPr>
            <a:r>
              <a:rPr lang="en-US" altLang="en-US" sz="2400" dirty="0">
                <a:ea typeface="ＭＳ Ｐゴシック" pitchFamily="34" charset="-128"/>
              </a:rPr>
              <a:t>Exploring autonomy</a:t>
            </a:r>
          </a:p>
        </p:txBody>
      </p:sp>
      <p:sp>
        <p:nvSpPr>
          <p:cNvPr id="5" name="Content Placeholder 4">
            <a:extLst>
              <a:ext uri="{FF2B5EF4-FFF2-40B4-BE49-F238E27FC236}">
                <a16:creationId xmlns:a16="http://schemas.microsoft.com/office/drawing/2014/main" id="{BD3CB3A0-6FB3-4B2D-81CF-3178E0F8EA5B}"/>
              </a:ext>
            </a:extLst>
          </p:cNvPr>
          <p:cNvSpPr>
            <a:spLocks noGrp="1"/>
          </p:cNvSpPr>
          <p:nvPr>
            <p:ph sz="quarter" idx="14"/>
          </p:nvPr>
        </p:nvSpPr>
        <p:spPr>
          <a:xfrm>
            <a:off x="472150" y="3527084"/>
            <a:ext cx="8229600" cy="892516"/>
          </a:xfrm>
        </p:spPr>
        <p:txBody>
          <a:bodyPr/>
          <a:lstStyle/>
          <a:p>
            <a:pPr>
              <a:lnSpc>
                <a:spcPct val="90000"/>
              </a:lnSpc>
              <a:spcBef>
                <a:spcPts val="1925"/>
              </a:spcBef>
              <a:buFontTx/>
              <a:buNone/>
            </a:pPr>
            <a:r>
              <a:rPr lang="en-US" altLang="en-US" sz="2400" b="1" dirty="0">
                <a:ea typeface="ＭＳ Ｐゴシック" pitchFamily="34" charset="-128"/>
              </a:rPr>
              <a:t>Early Childhood</a:t>
            </a:r>
          </a:p>
          <a:p>
            <a:pPr>
              <a:lnSpc>
                <a:spcPct val="90000"/>
              </a:lnSpc>
            </a:pPr>
            <a:r>
              <a:rPr lang="en-US" altLang="en-US" sz="2400" dirty="0">
                <a:ea typeface="ＭＳ Ｐゴシック" pitchFamily="34" charset="-128"/>
              </a:rPr>
              <a:t>Pushing boundaries and experimenting</a:t>
            </a:r>
          </a:p>
        </p:txBody>
      </p:sp>
      <p:sp>
        <p:nvSpPr>
          <p:cNvPr id="6" name="Content Placeholder 5">
            <a:extLst>
              <a:ext uri="{FF2B5EF4-FFF2-40B4-BE49-F238E27FC236}">
                <a16:creationId xmlns:a16="http://schemas.microsoft.com/office/drawing/2014/main" id="{392B0363-6598-4D5D-9AE2-AE60F7641CD0}"/>
              </a:ext>
            </a:extLst>
          </p:cNvPr>
          <p:cNvSpPr>
            <a:spLocks noGrp="1"/>
          </p:cNvSpPr>
          <p:nvPr>
            <p:ph sz="quarter" idx="15"/>
          </p:nvPr>
        </p:nvSpPr>
        <p:spPr>
          <a:xfrm>
            <a:off x="472150" y="4609335"/>
            <a:ext cx="8214650" cy="892515"/>
          </a:xfrm>
        </p:spPr>
        <p:txBody>
          <a:bodyPr/>
          <a:lstStyle/>
          <a:p>
            <a:pPr>
              <a:lnSpc>
                <a:spcPct val="90000"/>
              </a:lnSpc>
              <a:spcBef>
                <a:spcPts val="1925"/>
              </a:spcBef>
              <a:buFontTx/>
              <a:buNone/>
            </a:pPr>
            <a:r>
              <a:rPr lang="en-US" altLang="en-US" sz="2400" b="1" dirty="0">
                <a:ea typeface="ＭＳ Ｐゴシック" pitchFamily="34" charset="-128"/>
              </a:rPr>
              <a:t>Childhood</a:t>
            </a:r>
          </a:p>
          <a:p>
            <a:pPr>
              <a:lnSpc>
                <a:spcPct val="90000"/>
              </a:lnSpc>
            </a:pPr>
            <a:r>
              <a:rPr lang="en-US" altLang="en-US" sz="2400" dirty="0">
                <a:ea typeface="ＭＳ Ｐゴシック" pitchFamily="34" charset="-128"/>
              </a:rPr>
              <a:t>Active engagement</a:t>
            </a:r>
          </a:p>
        </p:txBody>
      </p:sp>
    </p:spTree>
    <p:extLst>
      <p:ext uri="{BB962C8B-B14F-4D97-AF65-F5344CB8AC3E}">
        <p14:creationId xmlns:p14="http://schemas.microsoft.com/office/powerpoint/2010/main" val="4079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25"/>
            <a:ext cx="8229600" cy="605900"/>
          </a:xfrm>
        </p:spPr>
        <p:txBody>
          <a:bodyPr wrap="square" anchor="ctr" anchorCtr="0">
            <a:noAutofit/>
          </a:bodyPr>
          <a:lstStyle/>
          <a:p>
            <a:r>
              <a:rPr lang="en-US" sz="3600" dirty="0">
                <a:latin typeface="+mj-lt"/>
              </a:rPr>
              <a:t>10.3 Learning Objectives</a:t>
            </a:r>
            <a:endParaRPr lang="en-US" sz="2800" dirty="0">
              <a:latin typeface="+mj-lt"/>
            </a:endParaRPr>
          </a:p>
        </p:txBody>
      </p:sp>
      <p:sp>
        <p:nvSpPr>
          <p:cNvPr id="4" name="Content Placeholder 3"/>
          <p:cNvSpPr>
            <a:spLocks noGrp="1"/>
          </p:cNvSpPr>
          <p:nvPr>
            <p:ph idx="1"/>
          </p:nvPr>
        </p:nvSpPr>
        <p:spPr>
          <a:xfrm>
            <a:off x="457200" y="838200"/>
            <a:ext cx="8229600" cy="5024452"/>
          </a:xfrm>
        </p:spPr>
        <p:txBody>
          <a:bodyPr wrap="square">
            <a:spAutoFit/>
          </a:bodyPr>
          <a:lstStyle/>
          <a:p>
            <a:r>
              <a:rPr lang="en-US" sz="2400" dirty="0"/>
              <a:t>Know the key terminology concerning adolescent development.</a:t>
            </a:r>
          </a:p>
          <a:p>
            <a:r>
              <a:rPr lang="en-US" sz="2400" dirty="0"/>
              <a:t>Understand the process of identity formation during adolescence.</a:t>
            </a:r>
          </a:p>
          <a:p>
            <a:r>
              <a:rPr lang="en-US" sz="2400" dirty="0"/>
              <a:t>Understand the importance of relationships in adolescence.</a:t>
            </a:r>
          </a:p>
          <a:p>
            <a:r>
              <a:rPr lang="en-US" sz="2400" dirty="0"/>
              <a:t>Understand the functions of moral emotions</a:t>
            </a:r>
          </a:p>
          <a:p>
            <a:r>
              <a:rPr lang="en-US" sz="2400" dirty="0"/>
              <a:t>Apply your understanding of the categories of moral reasoning.</a:t>
            </a:r>
          </a:p>
          <a:p>
            <a:r>
              <a:rPr lang="en-US" sz="2400" dirty="0"/>
              <a:t>Analyze the relationship between brain development and adolescent judgment and risk taking.</a:t>
            </a:r>
          </a:p>
        </p:txBody>
      </p:sp>
    </p:spTree>
    <p:extLst>
      <p:ext uri="{BB962C8B-B14F-4D97-AF65-F5344CB8AC3E}">
        <p14:creationId xmlns:p14="http://schemas.microsoft.com/office/powerpoint/2010/main" val="4066954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746"/>
            <a:ext cx="8229600" cy="621987"/>
          </a:xfrm>
        </p:spPr>
        <p:txBody>
          <a:bodyPr anchor="ctr" anchorCtr="0"/>
          <a:lstStyle/>
          <a:p>
            <a:r>
              <a:rPr lang="en-US" altLang="en-US" sz="3600" dirty="0">
                <a:latin typeface="+mj-lt"/>
              </a:rPr>
              <a:t>Physical Changes in Adolescence</a:t>
            </a:r>
            <a:endParaRPr lang="en-US" sz="3600" dirty="0">
              <a:latin typeface="+mj-lt"/>
            </a:endParaRPr>
          </a:p>
        </p:txBody>
      </p:sp>
      <p:sp>
        <p:nvSpPr>
          <p:cNvPr id="9" name="Content Placeholder 8">
            <a:extLst>
              <a:ext uri="{FF2B5EF4-FFF2-40B4-BE49-F238E27FC236}">
                <a16:creationId xmlns:a16="http://schemas.microsoft.com/office/drawing/2014/main" id="{63880F4F-F450-4B0B-B7DF-2B9F6722FC42}"/>
              </a:ext>
            </a:extLst>
          </p:cNvPr>
          <p:cNvSpPr>
            <a:spLocks noGrp="1"/>
          </p:cNvSpPr>
          <p:nvPr>
            <p:ph sz="quarter" idx="15"/>
          </p:nvPr>
        </p:nvSpPr>
        <p:spPr>
          <a:xfrm>
            <a:off x="457200" y="668733"/>
            <a:ext cx="8236857" cy="576743"/>
          </a:xfrm>
        </p:spPr>
        <p:txBody>
          <a:bodyPr/>
          <a:lstStyle/>
          <a:p>
            <a:pPr marL="0" indent="0">
              <a:buNone/>
            </a:pPr>
            <a:r>
              <a:rPr lang="en-IN" sz="2000" b="1" dirty="0"/>
              <a:t>Figure 10.14 </a:t>
            </a:r>
            <a:r>
              <a:rPr lang="en-IN" sz="2000" dirty="0"/>
              <a:t>Physical Changes That Accompany Puberty in Male and Female Adolescents</a:t>
            </a:r>
          </a:p>
        </p:txBody>
      </p:sp>
      <p:sp>
        <p:nvSpPr>
          <p:cNvPr id="10" name="Content Placeholder 9">
            <a:extLst>
              <a:ext uri="{FF2B5EF4-FFF2-40B4-BE49-F238E27FC236}">
                <a16:creationId xmlns:a16="http://schemas.microsoft.com/office/drawing/2014/main" id="{28C37399-9F08-45C4-8B79-0C208D863D2E}"/>
              </a:ext>
            </a:extLst>
          </p:cNvPr>
          <p:cNvSpPr>
            <a:spLocks noGrp="1"/>
          </p:cNvSpPr>
          <p:nvPr>
            <p:ph sz="quarter" idx="16"/>
          </p:nvPr>
        </p:nvSpPr>
        <p:spPr>
          <a:xfrm>
            <a:off x="457200" y="1290720"/>
            <a:ext cx="8229600" cy="1105639"/>
          </a:xfrm>
        </p:spPr>
        <p:txBody>
          <a:bodyPr/>
          <a:lstStyle/>
          <a:p>
            <a:pPr marL="0" indent="0">
              <a:buNone/>
            </a:pPr>
            <a:r>
              <a:rPr lang="en-IN" sz="1800" dirty="0"/>
              <a:t>Hormonal changes accelerate the development of physical traits in males and females. Changes involve maturation of the reproductive system (primary sex traits) as well as secondary sex traits such as enlargement of breasts in women and increased muscle mass in males.</a:t>
            </a:r>
          </a:p>
        </p:txBody>
      </p:sp>
      <p:pic>
        <p:nvPicPr>
          <p:cNvPr id="12" name="Picture Placeholder 11" descr="A figure of a male and female explains the physical changes that accompany puberty.&#10;Long description is available in notes, press F6">
            <a:extLst>
              <a:ext uri="{FF2B5EF4-FFF2-40B4-BE49-F238E27FC236}">
                <a16:creationId xmlns:a16="http://schemas.microsoft.com/office/drawing/2014/main" id="{19F2EAEC-825A-4D9E-8009-E397A9B5940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655379" y="2441603"/>
            <a:ext cx="6321973" cy="4416397"/>
          </a:xfrm>
          <a:prstGeom prst="rect">
            <a:avLst/>
          </a:prstGeom>
        </p:spPr>
      </p:pic>
      <p:sp>
        <p:nvSpPr>
          <p:cNvPr id="5" name="Content Placeholder 4">
            <a:extLst>
              <a:ext uri="{FF2B5EF4-FFF2-40B4-BE49-F238E27FC236}">
                <a16:creationId xmlns:a16="http://schemas.microsoft.com/office/drawing/2014/main" id="{1C4C0803-9213-4225-9132-F1329DC253BE}"/>
              </a:ext>
            </a:extLst>
          </p:cNvPr>
          <p:cNvSpPr>
            <a:spLocks noGrp="1"/>
          </p:cNvSpPr>
          <p:nvPr>
            <p:ph sz="quarter" idx="14"/>
          </p:nvPr>
        </p:nvSpPr>
        <p:spPr>
          <a:xfrm>
            <a:off x="8276896" y="5943600"/>
            <a:ext cx="409903" cy="381000"/>
          </a:xfrm>
        </p:spPr>
        <p:txBody>
          <a:bodyPr/>
          <a:lstStyle/>
          <a:p>
            <a:pPr marL="0" indent="0">
              <a:buNone/>
            </a:pPr>
            <a:endParaRPr lang="en-IN" sz="1800" dirty="0"/>
          </a:p>
        </p:txBody>
      </p:sp>
    </p:spTree>
    <p:extLst>
      <p:ext uri="{BB962C8B-B14F-4D97-AF65-F5344CB8AC3E}">
        <p14:creationId xmlns:p14="http://schemas.microsoft.com/office/powerpoint/2010/main" val="106500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75"/>
            <a:ext cx="8229600" cy="1212080"/>
          </a:xfrm>
        </p:spPr>
        <p:txBody>
          <a:bodyPr anchor="ctr" anchorCtr="0"/>
          <a:lstStyle/>
          <a:p>
            <a:r>
              <a:rPr lang="en-US" altLang="en-US" dirty="0"/>
              <a:t>Emotional Challenges in Adolescence</a:t>
            </a:r>
            <a:endParaRPr lang="en-US" dirty="0"/>
          </a:p>
        </p:txBody>
      </p:sp>
      <p:sp>
        <p:nvSpPr>
          <p:cNvPr id="3" name="Content Placeholder 2"/>
          <p:cNvSpPr>
            <a:spLocks noGrp="1"/>
          </p:cNvSpPr>
          <p:nvPr>
            <p:ph idx="1"/>
          </p:nvPr>
        </p:nvSpPr>
        <p:spPr>
          <a:xfrm>
            <a:off x="457200" y="1383175"/>
            <a:ext cx="8229600" cy="1676400"/>
          </a:xfrm>
        </p:spPr>
        <p:txBody>
          <a:bodyPr/>
          <a:lstStyle/>
          <a:p>
            <a:pPr>
              <a:buFontTx/>
              <a:buNone/>
            </a:pPr>
            <a:r>
              <a:rPr lang="en-US" altLang="en-US" sz="2400" dirty="0">
                <a:ea typeface="ＭＳ Ｐゴシック" pitchFamily="34" charset="-128"/>
              </a:rPr>
              <a:t>Intense and volatile emotions</a:t>
            </a:r>
          </a:p>
          <a:p>
            <a:pPr>
              <a:buFontTx/>
              <a:buNone/>
            </a:pPr>
            <a:r>
              <a:rPr lang="en-US" altLang="en-US" sz="2400" dirty="0">
                <a:ea typeface="ＭＳ Ｐゴシック" pitchFamily="34" charset="-128"/>
              </a:rPr>
              <a:t>Cognitive reframing	</a:t>
            </a:r>
          </a:p>
          <a:p>
            <a:pPr>
              <a:buFontTx/>
              <a:buNone/>
            </a:pPr>
            <a:r>
              <a:rPr lang="en-US" altLang="en-US" sz="2400" dirty="0">
                <a:ea typeface="ＭＳ Ｐゴシック" pitchFamily="34" charset="-128"/>
              </a:rPr>
              <a:t>Ability to delay gratification (p. 392)</a:t>
            </a:r>
            <a:endParaRPr lang="en-US" sz="2400" dirty="0"/>
          </a:p>
        </p:txBody>
      </p:sp>
    </p:spTree>
    <p:extLst>
      <p:ext uri="{BB962C8B-B14F-4D97-AF65-F5344CB8AC3E}">
        <p14:creationId xmlns:p14="http://schemas.microsoft.com/office/powerpoint/2010/main" val="4004787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116"/>
            <a:ext cx="8229600" cy="1698226"/>
          </a:xfrm>
        </p:spPr>
        <p:txBody>
          <a:bodyPr anchor="ctr" anchorCtr="0"/>
          <a:lstStyle/>
          <a:p>
            <a:r>
              <a:rPr lang="en-US" altLang="en-US" dirty="0"/>
              <a:t>Working the Scientific Literacy Model: Adolescent Risk and Decision Making </a:t>
            </a:r>
            <a:r>
              <a:rPr lang="en-US" altLang="en-US" sz="2800" dirty="0"/>
              <a:t>(1 of 4)</a:t>
            </a:r>
            <a:endParaRPr lang="en-US" dirty="0"/>
          </a:p>
        </p:txBody>
      </p:sp>
      <p:sp>
        <p:nvSpPr>
          <p:cNvPr id="3" name="Content Placeholder 2"/>
          <p:cNvSpPr>
            <a:spLocks noGrp="1"/>
          </p:cNvSpPr>
          <p:nvPr>
            <p:ph idx="1"/>
          </p:nvPr>
        </p:nvSpPr>
        <p:spPr>
          <a:xfrm>
            <a:off x="457200" y="1905000"/>
            <a:ext cx="8229600" cy="2209800"/>
          </a:xfrm>
        </p:spPr>
        <p:txBody>
          <a:bodyPr/>
          <a:lstStyle/>
          <a:p>
            <a:pPr marL="0" indent="0">
              <a:buFontTx/>
              <a:buNone/>
            </a:pPr>
            <a:r>
              <a:rPr lang="en-US" altLang="en-US" sz="2400" b="1" dirty="0">
                <a:ea typeface="ＭＳ Ｐゴシック" pitchFamily="34" charset="-128"/>
              </a:rPr>
              <a:t>What do we know about adolescence and decision making?</a:t>
            </a:r>
          </a:p>
          <a:p>
            <a:r>
              <a:rPr lang="en-US" altLang="en-US" sz="2400" dirty="0">
                <a:ea typeface="ＭＳ Ｐゴシック" pitchFamily="34" charset="-128"/>
              </a:rPr>
              <a:t>Ongoing changes in prefrontal cortex</a:t>
            </a:r>
          </a:p>
          <a:p>
            <a:pPr lvl="1"/>
            <a:r>
              <a:rPr lang="en-US" altLang="en-US" sz="2400" dirty="0">
                <a:ea typeface="ＭＳ Ｐゴシック" pitchFamily="34" charset="-128"/>
              </a:rPr>
              <a:t>Region involved in impulse control, mood, planning, organizing, and reasoning</a:t>
            </a:r>
          </a:p>
        </p:txBody>
      </p:sp>
    </p:spTree>
    <p:extLst>
      <p:ext uri="{BB962C8B-B14F-4D97-AF65-F5344CB8AC3E}">
        <p14:creationId xmlns:p14="http://schemas.microsoft.com/office/powerpoint/2010/main" val="240842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208"/>
            <a:ext cx="8229600" cy="1048411"/>
          </a:xfrm>
        </p:spPr>
        <p:txBody>
          <a:bodyPr anchor="ctr" anchorCtr="0"/>
          <a:lstStyle/>
          <a:p>
            <a:r>
              <a:rPr lang="en-US" altLang="en-US" sz="3000" dirty="0">
                <a:latin typeface="+mj-lt"/>
              </a:rPr>
              <a:t>Working the Scientific Literacy Model: Adolescent Risk and Decision Making</a:t>
            </a:r>
            <a:r>
              <a:rPr lang="en-US" altLang="en-US" dirty="0">
                <a:latin typeface="+mj-lt"/>
              </a:rPr>
              <a:t> </a:t>
            </a:r>
            <a:r>
              <a:rPr lang="en-US" altLang="en-US" sz="2800" dirty="0">
                <a:latin typeface="+mj-lt"/>
              </a:rPr>
              <a:t>(2 of 4)</a:t>
            </a:r>
            <a:endParaRPr lang="en-US" sz="2000" dirty="0">
              <a:latin typeface="+mj-lt"/>
            </a:endParaRPr>
          </a:p>
        </p:txBody>
      </p:sp>
      <p:sp>
        <p:nvSpPr>
          <p:cNvPr id="6" name="Content Placeholder 5">
            <a:extLst>
              <a:ext uri="{FF2B5EF4-FFF2-40B4-BE49-F238E27FC236}">
                <a16:creationId xmlns:a16="http://schemas.microsoft.com/office/drawing/2014/main" id="{75917823-33EF-440C-A3BC-81FCB6C0AE6C}"/>
              </a:ext>
            </a:extLst>
          </p:cNvPr>
          <p:cNvSpPr>
            <a:spLocks noGrp="1"/>
          </p:cNvSpPr>
          <p:nvPr>
            <p:ph sz="quarter" idx="15"/>
          </p:nvPr>
        </p:nvSpPr>
        <p:spPr>
          <a:xfrm>
            <a:off x="455271" y="1283825"/>
            <a:ext cx="8236857" cy="738664"/>
          </a:xfrm>
        </p:spPr>
        <p:txBody>
          <a:bodyPr>
            <a:noAutofit/>
          </a:bodyPr>
          <a:lstStyle/>
          <a:p>
            <a:pPr marL="0" indent="0">
              <a:buNone/>
            </a:pPr>
            <a:r>
              <a:rPr lang="en-US" altLang="en-US" sz="2400" b="1" dirty="0">
                <a:ea typeface="ＭＳ Ｐゴシック" pitchFamily="34" charset="-128"/>
              </a:rPr>
              <a:t>How can science test the link between brain function and decision making in adolescents?</a:t>
            </a:r>
            <a:endParaRPr lang="en-US" sz="2400" b="1" dirty="0"/>
          </a:p>
        </p:txBody>
      </p:sp>
      <p:sp>
        <p:nvSpPr>
          <p:cNvPr id="8" name="Content Placeholder 7">
            <a:extLst>
              <a:ext uri="{FF2B5EF4-FFF2-40B4-BE49-F238E27FC236}">
                <a16:creationId xmlns:a16="http://schemas.microsoft.com/office/drawing/2014/main" id="{2879872F-2FC9-4668-9F1F-2C894E0BC081}"/>
              </a:ext>
            </a:extLst>
          </p:cNvPr>
          <p:cNvSpPr>
            <a:spLocks noGrp="1"/>
          </p:cNvSpPr>
          <p:nvPr>
            <p:ph sz="quarter" idx="17"/>
          </p:nvPr>
        </p:nvSpPr>
        <p:spPr>
          <a:xfrm>
            <a:off x="479890" y="2133600"/>
            <a:ext cx="8229600" cy="346971"/>
          </a:xfrm>
        </p:spPr>
        <p:txBody>
          <a:bodyPr/>
          <a:lstStyle/>
          <a:p>
            <a:pPr marL="0" indent="0">
              <a:buNone/>
            </a:pPr>
            <a:r>
              <a:rPr lang="en-IN" sz="2000" b="1" dirty="0"/>
              <a:t>Figure 10.15 </a:t>
            </a:r>
            <a:r>
              <a:rPr lang="en-IN" sz="2000" dirty="0"/>
              <a:t>Extended Brain Development</a:t>
            </a:r>
          </a:p>
        </p:txBody>
      </p:sp>
      <p:sp>
        <p:nvSpPr>
          <p:cNvPr id="7" name="Content Placeholder 6">
            <a:extLst>
              <a:ext uri="{FF2B5EF4-FFF2-40B4-BE49-F238E27FC236}">
                <a16:creationId xmlns:a16="http://schemas.microsoft.com/office/drawing/2014/main" id="{B3ECF125-A596-47D1-8748-3D8D9590B74E}"/>
              </a:ext>
            </a:extLst>
          </p:cNvPr>
          <p:cNvSpPr>
            <a:spLocks noGrp="1"/>
          </p:cNvSpPr>
          <p:nvPr>
            <p:ph sz="quarter" idx="16"/>
          </p:nvPr>
        </p:nvSpPr>
        <p:spPr>
          <a:xfrm>
            <a:off x="457200" y="2581150"/>
            <a:ext cx="8236857" cy="609600"/>
          </a:xfrm>
        </p:spPr>
        <p:txBody>
          <a:bodyPr/>
          <a:lstStyle/>
          <a:p>
            <a:pPr marL="0" indent="0">
              <a:buNone/>
            </a:pPr>
            <a:r>
              <a:rPr lang="en-IN" sz="1800" dirty="0"/>
              <a:t>The prefrontal cortex (circled in blue) continues to develop through adolescence and into young adulthood.</a:t>
            </a:r>
          </a:p>
        </p:txBody>
      </p:sp>
      <p:pic>
        <p:nvPicPr>
          <p:cNvPr id="12" name="Picture Placeholder 11" descr="An illustration shows a brain. The front part of the brain is circled.">
            <a:extLst>
              <a:ext uri="{FF2B5EF4-FFF2-40B4-BE49-F238E27FC236}">
                <a16:creationId xmlns:a16="http://schemas.microsoft.com/office/drawing/2014/main" id="{89069FFB-AD09-4420-BBD8-E1342ED8383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2910274" y="3280762"/>
            <a:ext cx="3323452" cy="2686082"/>
          </a:xfrm>
          <a:prstGeom prst="rect">
            <a:avLst/>
          </a:prstGeom>
        </p:spPr>
      </p:pic>
      <p:sp>
        <p:nvSpPr>
          <p:cNvPr id="10" name="Content Placeholder 9">
            <a:extLst>
              <a:ext uri="{FF2B5EF4-FFF2-40B4-BE49-F238E27FC236}">
                <a16:creationId xmlns:a16="http://schemas.microsoft.com/office/drawing/2014/main" id="{5969E2D3-8592-4EAD-B06B-D8AEFEA4C31D}"/>
              </a:ext>
            </a:extLst>
          </p:cNvPr>
          <p:cNvSpPr>
            <a:spLocks noGrp="1"/>
          </p:cNvSpPr>
          <p:nvPr>
            <p:ph sz="quarter" idx="14"/>
          </p:nvPr>
        </p:nvSpPr>
        <p:spPr>
          <a:xfrm>
            <a:off x="464457" y="6059731"/>
            <a:ext cx="8229600" cy="264869"/>
          </a:xfrm>
        </p:spPr>
        <p:txBody>
          <a:bodyPr/>
          <a:lstStyle/>
          <a:p>
            <a:pPr marL="0" indent="0">
              <a:buNone/>
            </a:pPr>
            <a:r>
              <a:rPr lang="en-IN" sz="1400" dirty="0"/>
              <a:t>werbefoto-burger.ch/Fotolia</a:t>
            </a:r>
          </a:p>
        </p:txBody>
      </p:sp>
    </p:spTree>
    <p:extLst>
      <p:ext uri="{BB962C8B-B14F-4D97-AF65-F5344CB8AC3E}">
        <p14:creationId xmlns:p14="http://schemas.microsoft.com/office/powerpoint/2010/main" val="3205267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0"/>
            <a:ext cx="8229600" cy="1732359"/>
          </a:xfrm>
        </p:spPr>
        <p:txBody>
          <a:bodyPr anchor="ctr" anchorCtr="0"/>
          <a:lstStyle/>
          <a:p>
            <a:r>
              <a:rPr lang="en-US" altLang="en-US" sz="3600" dirty="0">
                <a:latin typeface="+mj-lt"/>
              </a:rPr>
              <a:t>Working the Scientific Literacy Model: Adolescent Risk and Decision Making </a:t>
            </a:r>
            <a:r>
              <a:rPr lang="en-US" altLang="en-US" sz="2800" dirty="0">
                <a:latin typeface="+mj-lt"/>
              </a:rPr>
              <a:t>(3 of 4)</a:t>
            </a:r>
            <a:endParaRPr lang="en-US" sz="3600" dirty="0">
              <a:latin typeface="+mj-lt"/>
            </a:endParaRPr>
          </a:p>
        </p:txBody>
      </p:sp>
      <p:sp>
        <p:nvSpPr>
          <p:cNvPr id="3" name="Content Placeholder 2"/>
          <p:cNvSpPr>
            <a:spLocks noGrp="1"/>
          </p:cNvSpPr>
          <p:nvPr>
            <p:ph idx="1"/>
          </p:nvPr>
        </p:nvSpPr>
        <p:spPr>
          <a:xfrm>
            <a:off x="458165" y="1905000"/>
            <a:ext cx="8229600" cy="2441998"/>
          </a:xfrm>
        </p:spPr>
        <p:txBody>
          <a:bodyPr/>
          <a:lstStyle/>
          <a:p>
            <a:pPr marL="0" indent="0">
              <a:buFontTx/>
              <a:buNone/>
            </a:pPr>
            <a:r>
              <a:rPr lang="en-US" altLang="en-US" sz="2400" b="1" dirty="0">
                <a:ea typeface="ＭＳ Ｐゴシック" pitchFamily="34" charset="-128"/>
              </a:rPr>
              <a:t>Can we critically evaluate this explanation for risky decision making?</a:t>
            </a:r>
          </a:p>
          <a:p>
            <a:r>
              <a:rPr lang="en-US" altLang="en-US" sz="2400" dirty="0">
                <a:ea typeface="ＭＳ Ｐゴシック" pitchFamily="34" charset="-128"/>
              </a:rPr>
              <a:t>Still capable of making good decisions</a:t>
            </a:r>
          </a:p>
          <a:p>
            <a:r>
              <a:rPr lang="en-US" altLang="en-US" sz="2400" dirty="0">
                <a:ea typeface="ＭＳ Ｐゴシック" pitchFamily="34" charset="-128"/>
              </a:rPr>
              <a:t>Temperament and personality</a:t>
            </a:r>
          </a:p>
          <a:p>
            <a:r>
              <a:rPr lang="en-US" altLang="en-US" sz="2400" dirty="0">
                <a:ea typeface="ＭＳ Ｐゴシック" pitchFamily="34" charset="-128"/>
              </a:rPr>
              <a:t>Situational factors</a:t>
            </a:r>
          </a:p>
        </p:txBody>
      </p:sp>
      <p:sp>
        <p:nvSpPr>
          <p:cNvPr id="4" name="Content Placeholder 3">
            <a:extLst>
              <a:ext uri="{FF2B5EF4-FFF2-40B4-BE49-F238E27FC236}">
                <a16:creationId xmlns:a16="http://schemas.microsoft.com/office/drawing/2014/main" id="{F01893EF-1024-4BA0-8D34-4A8E05F7EDB1}"/>
              </a:ext>
            </a:extLst>
          </p:cNvPr>
          <p:cNvSpPr>
            <a:spLocks noGrp="1"/>
          </p:cNvSpPr>
          <p:nvPr>
            <p:ph idx="13"/>
          </p:nvPr>
        </p:nvSpPr>
        <p:spPr>
          <a:xfrm>
            <a:off x="468775" y="4553189"/>
            <a:ext cx="8229600" cy="1009411"/>
          </a:xfrm>
        </p:spPr>
        <p:txBody>
          <a:bodyPr/>
          <a:lstStyle/>
          <a:p>
            <a:pPr>
              <a:buFontTx/>
              <a:buNone/>
            </a:pPr>
            <a:r>
              <a:rPr lang="en-US" altLang="en-US" sz="2400" b="1" dirty="0"/>
              <a:t>Why is this relevant?</a:t>
            </a:r>
          </a:p>
          <a:p>
            <a:r>
              <a:rPr lang="en-US" altLang="en-US" sz="2400" dirty="0"/>
              <a:t>Major public health problem</a:t>
            </a:r>
            <a:endParaRPr lang="en-US" sz="2400" dirty="0"/>
          </a:p>
        </p:txBody>
      </p:sp>
    </p:spTree>
    <p:extLst>
      <p:ext uri="{BB962C8B-B14F-4D97-AF65-F5344CB8AC3E}">
        <p14:creationId xmlns:p14="http://schemas.microsoft.com/office/powerpoint/2010/main" val="2393131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591"/>
            <a:ext cx="8229600" cy="1021853"/>
          </a:xfrm>
        </p:spPr>
        <p:txBody>
          <a:bodyPr anchor="ctr" anchorCtr="0"/>
          <a:lstStyle/>
          <a:p>
            <a:r>
              <a:rPr lang="en-US" altLang="en-US" sz="3000" dirty="0">
                <a:latin typeface="+mj-lt"/>
              </a:rPr>
              <a:t>Working the Scientific Literacy Model: Adolescent Risk and Decision Making </a:t>
            </a:r>
            <a:r>
              <a:rPr lang="en-US" altLang="en-US" sz="2000" dirty="0">
                <a:latin typeface="+mj-lt"/>
              </a:rPr>
              <a:t>(4 of 4)</a:t>
            </a:r>
            <a:endParaRPr lang="en-US" sz="2000" dirty="0">
              <a:latin typeface="+mj-lt"/>
            </a:endParaRPr>
          </a:p>
        </p:txBody>
      </p:sp>
      <p:sp>
        <p:nvSpPr>
          <p:cNvPr id="8" name="Content Placeholder 7">
            <a:extLst>
              <a:ext uri="{FF2B5EF4-FFF2-40B4-BE49-F238E27FC236}">
                <a16:creationId xmlns:a16="http://schemas.microsoft.com/office/drawing/2014/main" id="{BFD2A804-1663-473F-B32E-02F11739E881}"/>
              </a:ext>
            </a:extLst>
          </p:cNvPr>
          <p:cNvSpPr>
            <a:spLocks noGrp="1"/>
          </p:cNvSpPr>
          <p:nvPr>
            <p:ph sz="quarter" idx="15"/>
          </p:nvPr>
        </p:nvSpPr>
        <p:spPr>
          <a:xfrm>
            <a:off x="457200" y="1108444"/>
            <a:ext cx="8229600" cy="310453"/>
          </a:xfrm>
        </p:spPr>
        <p:txBody>
          <a:bodyPr/>
          <a:lstStyle/>
          <a:p>
            <a:pPr marL="0" indent="0">
              <a:buNone/>
            </a:pPr>
            <a:r>
              <a:rPr lang="en-IN" sz="2000" b="1" dirty="0"/>
              <a:t>Figure 10.16 </a:t>
            </a:r>
            <a:r>
              <a:rPr lang="en-IN" sz="2000" dirty="0"/>
              <a:t>What Drives Teenagers to Take Risks?</a:t>
            </a:r>
          </a:p>
        </p:txBody>
      </p:sp>
      <p:sp>
        <p:nvSpPr>
          <p:cNvPr id="9" name="Content Placeholder 8">
            <a:extLst>
              <a:ext uri="{FF2B5EF4-FFF2-40B4-BE49-F238E27FC236}">
                <a16:creationId xmlns:a16="http://schemas.microsoft.com/office/drawing/2014/main" id="{06F9D7A8-1D99-448E-A350-B1D4954FB65C}"/>
              </a:ext>
            </a:extLst>
          </p:cNvPr>
          <p:cNvSpPr>
            <a:spLocks noGrp="1"/>
          </p:cNvSpPr>
          <p:nvPr>
            <p:ph sz="quarter" idx="16"/>
          </p:nvPr>
        </p:nvSpPr>
        <p:spPr>
          <a:xfrm>
            <a:off x="457200" y="1557621"/>
            <a:ext cx="8236857" cy="883130"/>
          </a:xfrm>
        </p:spPr>
        <p:txBody>
          <a:bodyPr/>
          <a:lstStyle/>
          <a:p>
            <a:pPr marL="0" indent="0">
              <a:buNone/>
            </a:pPr>
            <a:r>
              <a:rPr lang="en-IN" sz="1800" dirty="0"/>
              <a:t>One key factor in risk taking is simply </a:t>
            </a:r>
            <a:r>
              <a:rPr lang="en-IN" sz="1800" i="1" dirty="0"/>
              <a:t>other teenagers</a:t>
            </a:r>
            <a:r>
              <a:rPr lang="en-IN" sz="1800" dirty="0"/>
              <a:t>. When teens play a driving video game with other teens, they crash more than when playing the same game alone, and more than adults playing the game (from Steinberg, 2007).</a:t>
            </a:r>
          </a:p>
        </p:txBody>
      </p:sp>
      <p:pic>
        <p:nvPicPr>
          <p:cNvPr id="11" name="Picture Placeholder 10" descr="A chart compares the number of times that people crash play a video game when they are alone and when they are with their friends. &#10;Long description is available in notes, press F6">
            <a:extLst>
              <a:ext uri="{FF2B5EF4-FFF2-40B4-BE49-F238E27FC236}">
                <a16:creationId xmlns:a16="http://schemas.microsoft.com/office/drawing/2014/main" id="{FAB6E6A9-EFB6-4054-AAAF-F161F3DA4AA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292772" y="2579475"/>
            <a:ext cx="6842235" cy="3663670"/>
          </a:xfrm>
          <a:prstGeom prst="rect">
            <a:avLst/>
          </a:prstGeom>
        </p:spPr>
      </p:pic>
      <p:sp>
        <p:nvSpPr>
          <p:cNvPr id="7" name="Content Placeholder 6">
            <a:extLst>
              <a:ext uri="{FF2B5EF4-FFF2-40B4-BE49-F238E27FC236}">
                <a16:creationId xmlns:a16="http://schemas.microsoft.com/office/drawing/2014/main" id="{B896E981-A53C-41A2-B69B-AC6A93B2E629}"/>
              </a:ext>
            </a:extLst>
          </p:cNvPr>
          <p:cNvSpPr>
            <a:spLocks noGrp="1"/>
          </p:cNvSpPr>
          <p:nvPr>
            <p:ph sz="quarter" idx="14"/>
          </p:nvPr>
        </p:nvSpPr>
        <p:spPr>
          <a:xfrm>
            <a:off x="8544910" y="6243145"/>
            <a:ext cx="141890" cy="74705"/>
          </a:xfrm>
        </p:spPr>
        <p:txBody>
          <a:bodyPr/>
          <a:lstStyle/>
          <a:p>
            <a:pPr marL="0" indent="0">
              <a:buNone/>
            </a:pPr>
            <a:endParaRPr lang="en-IN" sz="1400" dirty="0"/>
          </a:p>
        </p:txBody>
      </p:sp>
    </p:spTree>
    <p:extLst>
      <p:ext uri="{BB962C8B-B14F-4D97-AF65-F5344CB8AC3E}">
        <p14:creationId xmlns:p14="http://schemas.microsoft.com/office/powerpoint/2010/main" val="3915791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632"/>
            <a:ext cx="8229600" cy="1164785"/>
          </a:xfrm>
        </p:spPr>
        <p:txBody>
          <a:bodyPr anchor="ctr" anchorCtr="0"/>
          <a:lstStyle/>
          <a:p>
            <a:r>
              <a:rPr lang="en-US" altLang="en-US" dirty="0"/>
              <a:t>Cognitive Development: Moral Reasoning vs. Emotions</a:t>
            </a:r>
            <a:endParaRPr lang="en-US" dirty="0"/>
          </a:p>
        </p:txBody>
      </p:sp>
      <p:sp>
        <p:nvSpPr>
          <p:cNvPr id="3" name="Content Placeholder 2"/>
          <p:cNvSpPr>
            <a:spLocks noGrp="1"/>
          </p:cNvSpPr>
          <p:nvPr>
            <p:ph idx="1"/>
          </p:nvPr>
        </p:nvSpPr>
        <p:spPr>
          <a:xfrm>
            <a:off x="457200" y="1383175"/>
            <a:ext cx="8229600" cy="2133600"/>
          </a:xfrm>
        </p:spPr>
        <p:txBody>
          <a:bodyPr/>
          <a:lstStyle/>
          <a:p>
            <a:pPr>
              <a:buFontTx/>
              <a:buNone/>
            </a:pPr>
            <a:r>
              <a:rPr lang="en-US" altLang="en-US" sz="2400" b="1" dirty="0">
                <a:ea typeface="ＭＳ Ｐゴシック" pitchFamily="34" charset="-128"/>
              </a:rPr>
              <a:t>Formal operational stage</a:t>
            </a:r>
          </a:p>
          <a:p>
            <a:r>
              <a:rPr lang="en-US" altLang="en-US" sz="2400" dirty="0">
                <a:ea typeface="ＭＳ Ｐゴシック" pitchFamily="34" charset="-128"/>
              </a:rPr>
              <a:t>Abstract thinking</a:t>
            </a:r>
          </a:p>
          <a:p>
            <a:r>
              <a:rPr lang="en-US" altLang="en-US" sz="2400" dirty="0">
                <a:ea typeface="ＭＳ Ｐゴシック" pitchFamily="34" charset="-128"/>
              </a:rPr>
              <a:t>Scientific thinking</a:t>
            </a:r>
          </a:p>
          <a:p>
            <a:r>
              <a:rPr lang="en-US" altLang="en-US" sz="2400" dirty="0">
                <a:ea typeface="ＭＳ Ｐゴシック" pitchFamily="34" charset="-128"/>
              </a:rPr>
              <a:t>Perspective taking</a:t>
            </a:r>
            <a:endParaRPr lang="en-US" sz="2400" dirty="0"/>
          </a:p>
        </p:txBody>
      </p:sp>
    </p:spTree>
    <p:extLst>
      <p:ext uri="{BB962C8B-B14F-4D97-AF65-F5344CB8AC3E}">
        <p14:creationId xmlns:p14="http://schemas.microsoft.com/office/powerpoint/2010/main" val="1849612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808"/>
            <a:ext cx="8229600" cy="1176433"/>
          </a:xfrm>
        </p:spPr>
        <p:txBody>
          <a:bodyPr anchor="ctr" anchorCtr="0"/>
          <a:lstStyle/>
          <a:p>
            <a:r>
              <a:rPr lang="en-US" altLang="en-US" dirty="0"/>
              <a:t>Kohlberg</a:t>
            </a:r>
            <a:r>
              <a:rPr lang="en-IN" altLang="en-US" dirty="0"/>
              <a:t>’</a:t>
            </a:r>
            <a:r>
              <a:rPr lang="en-US" altLang="ja-JP" dirty="0"/>
              <a:t>s Moral Development: Learning Right from Wrong </a:t>
            </a:r>
            <a:r>
              <a:rPr lang="en-US" altLang="ja-JP" sz="2800" dirty="0"/>
              <a:t>(1 of 2)</a:t>
            </a:r>
            <a:endParaRPr lang="en-US" dirty="0"/>
          </a:p>
        </p:txBody>
      </p:sp>
      <p:sp>
        <p:nvSpPr>
          <p:cNvPr id="3" name="Content Placeholder 2"/>
          <p:cNvSpPr>
            <a:spLocks noGrp="1"/>
          </p:cNvSpPr>
          <p:nvPr>
            <p:ph idx="1"/>
          </p:nvPr>
        </p:nvSpPr>
        <p:spPr>
          <a:xfrm>
            <a:off x="457200" y="1383175"/>
            <a:ext cx="8229600" cy="2286000"/>
          </a:xfrm>
        </p:spPr>
        <p:txBody>
          <a:bodyPr/>
          <a:lstStyle/>
          <a:p>
            <a:pPr marL="0" indent="0">
              <a:buNone/>
            </a:pPr>
            <a:r>
              <a:rPr lang="en-US" altLang="en-US" sz="2400" dirty="0">
                <a:ea typeface="ＭＳ Ｐゴシック" pitchFamily="34" charset="-128"/>
              </a:rPr>
              <a:t>A trolley is hurtling down the tracks toward a group of five unsuspecting people. You are standing next to a lever that, if pulled, would direct the trolley onto another track, thereby saving the five individuals. However, on the second track stands a single, unsuspecting person, who would be struck by the diverted trolley.</a:t>
            </a:r>
            <a:endParaRPr lang="en-US" sz="2400" dirty="0"/>
          </a:p>
        </p:txBody>
      </p:sp>
    </p:spTree>
    <p:extLst>
      <p:ext uri="{BB962C8B-B14F-4D97-AF65-F5344CB8AC3E}">
        <p14:creationId xmlns:p14="http://schemas.microsoft.com/office/powerpoint/2010/main" val="80493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87"/>
            <a:ext cx="8229600" cy="643176"/>
          </a:xfrm>
        </p:spPr>
        <p:txBody>
          <a:bodyPr wrap="square" anchor="ctr" anchorCtr="0">
            <a:noAutofit/>
          </a:bodyPr>
          <a:lstStyle/>
          <a:p>
            <a:r>
              <a:rPr lang="en-US" sz="3600" dirty="0">
                <a:latin typeface="+mj-lt"/>
              </a:rPr>
              <a:t>10.1 Learning Objectives</a:t>
            </a:r>
            <a:endParaRPr lang="en-US" sz="2800" dirty="0">
              <a:latin typeface="+mj-lt"/>
            </a:endParaRPr>
          </a:p>
        </p:txBody>
      </p:sp>
      <p:sp>
        <p:nvSpPr>
          <p:cNvPr id="4" name="Content Placeholder 3"/>
          <p:cNvSpPr>
            <a:spLocks noGrp="1"/>
          </p:cNvSpPr>
          <p:nvPr>
            <p:ph idx="1"/>
          </p:nvPr>
        </p:nvSpPr>
        <p:spPr>
          <a:xfrm>
            <a:off x="457200" y="838200"/>
            <a:ext cx="8229600" cy="3531736"/>
          </a:xfrm>
        </p:spPr>
        <p:txBody>
          <a:bodyPr wrap="square">
            <a:spAutoFit/>
          </a:bodyPr>
          <a:lstStyle/>
          <a:p>
            <a:r>
              <a:rPr lang="en-US" sz="2400" dirty="0"/>
              <a:t>Know the key terminology related to prenatal and infant physical development.</a:t>
            </a:r>
          </a:p>
          <a:p>
            <a:r>
              <a:rPr lang="en-US" sz="2400" dirty="0"/>
              <a:t>Understand pros and cons to different research designs in developmental psychology.</a:t>
            </a:r>
          </a:p>
          <a:p>
            <a:r>
              <a:rPr lang="en-US" sz="2400" dirty="0"/>
              <a:t>Apply your understanding to identify the best ways expectant parents can ensure the health of their developing fetus.</a:t>
            </a:r>
          </a:p>
          <a:p>
            <a:r>
              <a:rPr lang="en-US" sz="2400" dirty="0"/>
              <a:t>Analyze the effects of preterm birth.</a:t>
            </a:r>
          </a:p>
        </p:txBody>
      </p:sp>
    </p:spTree>
    <p:extLst>
      <p:ext uri="{BB962C8B-B14F-4D97-AF65-F5344CB8AC3E}">
        <p14:creationId xmlns:p14="http://schemas.microsoft.com/office/powerpoint/2010/main" val="3338042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5985"/>
            <a:ext cx="8229600" cy="1200079"/>
          </a:xfrm>
        </p:spPr>
        <p:txBody>
          <a:bodyPr anchor="ctr" anchorCtr="0"/>
          <a:lstStyle/>
          <a:p>
            <a:r>
              <a:rPr lang="en-US" altLang="en-US" sz="3600" dirty="0">
                <a:latin typeface="+mj-lt"/>
              </a:rPr>
              <a:t>Kohlberg</a:t>
            </a:r>
            <a:r>
              <a:rPr lang="en-IN" altLang="en-US" sz="3600" dirty="0">
                <a:latin typeface="+mj-lt"/>
              </a:rPr>
              <a:t>’</a:t>
            </a:r>
            <a:r>
              <a:rPr lang="en-US" altLang="ja-JP" sz="3600" dirty="0">
                <a:latin typeface="+mj-lt"/>
              </a:rPr>
              <a:t>s Moral Development: Learning Right from Wrong </a:t>
            </a:r>
            <a:r>
              <a:rPr lang="en-US" altLang="ja-JP" sz="2800" dirty="0">
                <a:latin typeface="+mj-lt"/>
              </a:rPr>
              <a:t>(2 of 2)</a:t>
            </a:r>
            <a:endParaRPr lang="en-US" sz="3600" dirty="0">
              <a:latin typeface="+mj-lt"/>
            </a:endParaRPr>
          </a:p>
        </p:txBody>
      </p:sp>
      <p:sp>
        <p:nvSpPr>
          <p:cNvPr id="3" name="Content Placeholder 2">
            <a:extLst>
              <a:ext uri="{FF2B5EF4-FFF2-40B4-BE49-F238E27FC236}">
                <a16:creationId xmlns:a16="http://schemas.microsoft.com/office/drawing/2014/main" id="{1CA9118A-7294-4439-882E-FAB70169B5C3}"/>
              </a:ext>
            </a:extLst>
          </p:cNvPr>
          <p:cNvSpPr>
            <a:spLocks noGrp="1"/>
          </p:cNvSpPr>
          <p:nvPr>
            <p:ph sz="quarter" idx="15"/>
          </p:nvPr>
        </p:nvSpPr>
        <p:spPr>
          <a:xfrm>
            <a:off x="457200" y="1226065"/>
            <a:ext cx="8229600" cy="334721"/>
          </a:xfrm>
        </p:spPr>
        <p:txBody>
          <a:bodyPr/>
          <a:lstStyle/>
          <a:p>
            <a:pPr marL="0" indent="0">
              <a:buNone/>
            </a:pPr>
            <a:r>
              <a:rPr lang="en-IN" sz="2400" b="1" dirty="0">
                <a:latin typeface="+mj-lt"/>
              </a:rPr>
              <a:t>Table 10.5 </a:t>
            </a:r>
            <a:r>
              <a:rPr lang="en-IN" sz="2400" dirty="0">
                <a:latin typeface="+mj-lt"/>
              </a:rPr>
              <a:t>Kohlberg’s Stages of Moral Reasoning</a:t>
            </a:r>
          </a:p>
        </p:txBody>
      </p:sp>
      <p:graphicFrame>
        <p:nvGraphicFramePr>
          <p:cNvPr id="7" name="Table 6">
            <a:extLst>
              <a:ext uri="{FF2B5EF4-FFF2-40B4-BE49-F238E27FC236}">
                <a16:creationId xmlns:a16="http://schemas.microsoft.com/office/drawing/2014/main" id="{935307D0-E927-4338-819B-A7BE1B7D00C8}"/>
              </a:ext>
            </a:extLst>
          </p:cNvPr>
          <p:cNvGraphicFramePr>
            <a:graphicFrameLocks noGrp="1"/>
          </p:cNvGraphicFramePr>
          <p:nvPr>
            <p:extLst>
              <p:ext uri="{D42A27DB-BD31-4B8C-83A1-F6EECF244321}">
                <p14:modId xmlns:p14="http://schemas.microsoft.com/office/powerpoint/2010/main" val="498379854"/>
              </p:ext>
            </p:extLst>
          </p:nvPr>
        </p:nvGraphicFramePr>
        <p:xfrm>
          <a:off x="346842" y="1671146"/>
          <a:ext cx="8497613" cy="4729655"/>
        </p:xfrm>
        <a:graphic>
          <a:graphicData uri="http://schemas.openxmlformats.org/drawingml/2006/table">
            <a:tbl>
              <a:tblPr firstRow="1" bandRow="1">
                <a:tableStyleId>{3B4B98B0-60AC-42C2-AFA5-B58CD77FA1E5}</a:tableStyleId>
              </a:tblPr>
              <a:tblGrid>
                <a:gridCol w="2223674">
                  <a:extLst>
                    <a:ext uri="{9D8B030D-6E8A-4147-A177-3AD203B41FA5}">
                      <a16:colId xmlns:a16="http://schemas.microsoft.com/office/drawing/2014/main" val="329477984"/>
                    </a:ext>
                  </a:extLst>
                </a:gridCol>
                <a:gridCol w="3441401">
                  <a:extLst>
                    <a:ext uri="{9D8B030D-6E8A-4147-A177-3AD203B41FA5}">
                      <a16:colId xmlns:a16="http://schemas.microsoft.com/office/drawing/2014/main" val="2800546984"/>
                    </a:ext>
                  </a:extLst>
                </a:gridCol>
                <a:gridCol w="2832538">
                  <a:extLst>
                    <a:ext uri="{9D8B030D-6E8A-4147-A177-3AD203B41FA5}">
                      <a16:colId xmlns:a16="http://schemas.microsoft.com/office/drawing/2014/main" val="2501041323"/>
                    </a:ext>
                  </a:extLst>
                </a:gridCol>
              </a:tblGrid>
              <a:tr h="582638">
                <a:tc>
                  <a:txBody>
                    <a:bodyPr/>
                    <a:lstStyle/>
                    <a:p>
                      <a:r>
                        <a:rPr lang="en-IN" sz="1400" b="1" i="0" u="none" strike="noStrike" kern="1200" baseline="0" dirty="0">
                          <a:solidFill>
                            <a:schemeClr val="bg1"/>
                          </a:solidFill>
                          <a:latin typeface="+mn-lt"/>
                          <a:ea typeface="+mn-ea"/>
                          <a:cs typeface="+mn-cs"/>
                        </a:rPr>
                        <a:t>Stage of Moral Development</a:t>
                      </a:r>
                      <a:endParaRPr lang="en-IN"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IN" sz="1400" b="1" i="0" u="none" strike="noStrike" kern="1200" baseline="0" dirty="0">
                          <a:solidFill>
                            <a:schemeClr val="bg1"/>
                          </a:solidFill>
                          <a:latin typeface="+mn-lt"/>
                          <a:ea typeface="+mn-ea"/>
                          <a:cs typeface="+mn-cs"/>
                        </a:rPr>
                        <a:t>Description</a:t>
                      </a:r>
                      <a:endParaRPr lang="en-IN"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IN" sz="1400" b="1" i="0" u="none" strike="noStrike" kern="1200" baseline="0" dirty="0">
                          <a:solidFill>
                            <a:schemeClr val="bg1"/>
                          </a:solidFill>
                          <a:latin typeface="+mn-lt"/>
                          <a:ea typeface="+mn-ea"/>
                          <a:cs typeface="+mn-cs"/>
                        </a:rPr>
                        <a:t>Application to Trolley Dilemma</a:t>
                      </a:r>
                      <a:endParaRPr lang="en-IN"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661898098"/>
                  </a:ext>
                </a:extLst>
              </a:tr>
              <a:tr h="1302369">
                <a:tc>
                  <a:txBody>
                    <a:bodyPr/>
                    <a:lstStyle/>
                    <a:p>
                      <a:r>
                        <a:rPr lang="en-IN" sz="1400" b="0" i="0" u="none" strike="noStrike" kern="1200" baseline="0" dirty="0">
                          <a:solidFill>
                            <a:schemeClr val="tx1"/>
                          </a:solidFill>
                          <a:latin typeface="+mn-lt"/>
                          <a:ea typeface="+mn-ea"/>
                          <a:cs typeface="+mn-cs"/>
                        </a:rPr>
                        <a:t>Preconventional morality</a:t>
                      </a:r>
                      <a:endParaRPr lang="en-IN" sz="14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400" b="0" i="1" u="none" strike="noStrike" kern="1200" baseline="0" dirty="0">
                          <a:solidFill>
                            <a:schemeClr val="tx1"/>
                          </a:solidFill>
                          <a:latin typeface="+mn-lt"/>
                          <a:ea typeface="+mn-ea"/>
                          <a:cs typeface="+mn-cs"/>
                        </a:rPr>
                        <a:t>Characterized by self-interest in seeking reward or avoiding punishment</a:t>
                      </a:r>
                      <a:r>
                        <a:rPr lang="en-IN" sz="1400" b="0" i="0" u="none" strike="noStrike" kern="1200" baseline="0" dirty="0">
                          <a:solidFill>
                            <a:schemeClr val="tx1"/>
                          </a:solidFill>
                          <a:latin typeface="+mn-lt"/>
                          <a:ea typeface="+mn-ea"/>
                          <a:cs typeface="+mn-cs"/>
                        </a:rPr>
                        <a:t>. Preconventional morality is considered a very basic and egocentric form of moral reasoning.</a:t>
                      </a:r>
                      <a:endParaRPr lang="en-IN" sz="14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400" b="0" i="0" u="none" strike="noStrike" kern="1200" baseline="0" dirty="0">
                          <a:solidFill>
                            <a:schemeClr val="tx1"/>
                          </a:solidFill>
                          <a:latin typeface="+mn-lt"/>
                          <a:ea typeface="+mn-ea"/>
                          <a:cs typeface="+mn-cs"/>
                        </a:rPr>
                        <a:t>“I would not flip the trolley track switch because I would get in trouble.”</a:t>
                      </a:r>
                      <a:endParaRPr lang="en-IN" sz="14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74978954"/>
                  </a:ext>
                </a:extLst>
              </a:tr>
              <a:tr h="1302369">
                <a:tc>
                  <a:txBody>
                    <a:bodyPr/>
                    <a:lstStyle/>
                    <a:p>
                      <a:r>
                        <a:rPr lang="en-IN" sz="1400" b="0" i="0" u="none" strike="noStrike" kern="1200" baseline="0" dirty="0">
                          <a:solidFill>
                            <a:schemeClr val="tx1"/>
                          </a:solidFill>
                          <a:latin typeface="+mn-lt"/>
                          <a:ea typeface="+mn-ea"/>
                          <a:cs typeface="+mn-cs"/>
                        </a:rPr>
                        <a:t>Conventional morality</a:t>
                      </a:r>
                      <a:endParaRPr lang="en-IN" sz="1400"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400" b="0" i="1" u="none" strike="noStrike" kern="1200" baseline="0" dirty="0">
                          <a:solidFill>
                            <a:schemeClr val="tx1"/>
                          </a:solidFill>
                          <a:latin typeface="+mn-lt"/>
                          <a:ea typeface="+mn-ea"/>
                          <a:cs typeface="+mn-cs"/>
                        </a:rPr>
                        <a:t>Regards social conventions and rules as guides for appropriate moral behaviour. </a:t>
                      </a:r>
                      <a:r>
                        <a:rPr lang="en-IN" sz="1400" b="0" i="0" u="none" strike="noStrike" kern="1200" baseline="0" dirty="0">
                          <a:solidFill>
                            <a:schemeClr val="tx1"/>
                          </a:solidFill>
                          <a:latin typeface="+mn-lt"/>
                          <a:ea typeface="+mn-ea"/>
                          <a:cs typeface="+mn-cs"/>
                        </a:rPr>
                        <a:t>Directives from parents, teachers, and the law are used as guidelines for moral behaviour.</a:t>
                      </a:r>
                      <a:endParaRPr lang="en-IN" sz="1400" b="1"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400" b="0" i="0" u="none" strike="noStrike" kern="1200" baseline="0" dirty="0">
                          <a:solidFill>
                            <a:schemeClr val="tx1"/>
                          </a:solidFill>
                          <a:latin typeface="+mn-lt"/>
                          <a:ea typeface="+mn-ea"/>
                          <a:cs typeface="+mn-cs"/>
                        </a:rPr>
                        <a:t>“I would not flip the switch. It is illegal to kill, and if I </a:t>
                      </a:r>
                      <a:r>
                        <a:rPr lang="en-IN" sz="1400" b="0" i="0" u="none" strike="noStrike" kern="1200" baseline="0" dirty="0" smtClean="0">
                          <a:solidFill>
                            <a:schemeClr val="tx1"/>
                          </a:solidFill>
                          <a:latin typeface="+mn-lt"/>
                          <a:ea typeface="+mn-ea"/>
                          <a:cs typeface="+mn-cs"/>
                        </a:rPr>
                        <a:t>wilfully </a:t>
                      </a:r>
                      <a:r>
                        <a:rPr lang="en-IN" sz="1400" b="0" i="0" u="none" strike="noStrike" kern="1200" baseline="0" dirty="0">
                          <a:solidFill>
                            <a:schemeClr val="tx1"/>
                          </a:solidFill>
                          <a:latin typeface="+mn-lt"/>
                          <a:ea typeface="+mn-ea"/>
                          <a:cs typeface="+mn-cs"/>
                        </a:rPr>
                        <a:t>intervened I would probably violate the law.”</a:t>
                      </a:r>
                      <a:endParaRPr lang="en-IN" sz="1400"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177012764"/>
                  </a:ext>
                </a:extLst>
              </a:tr>
              <a:tr h="1542279">
                <a:tc>
                  <a:txBody>
                    <a:bodyPr/>
                    <a:lstStyle/>
                    <a:p>
                      <a:r>
                        <a:rPr lang="en-IN" sz="1400" b="0" i="0" u="none" strike="noStrike" kern="1200" baseline="0" dirty="0">
                          <a:solidFill>
                            <a:schemeClr val="tx1"/>
                          </a:solidFill>
                          <a:latin typeface="+mn-lt"/>
                          <a:ea typeface="+mn-ea"/>
                          <a:cs typeface="+mn-cs"/>
                        </a:rPr>
                        <a:t>Postconventional morality</a:t>
                      </a:r>
                      <a:endParaRPr lang="en-IN" sz="14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400" b="0" i="1" u="none" strike="noStrike" kern="1200" baseline="0" dirty="0">
                          <a:solidFill>
                            <a:schemeClr val="tx1"/>
                          </a:solidFill>
                          <a:latin typeface="+mn-lt"/>
                          <a:ea typeface="+mn-ea"/>
                          <a:cs typeface="+mn-cs"/>
                        </a:rPr>
                        <a:t>Considers rules and laws as relative. </a:t>
                      </a:r>
                      <a:r>
                        <a:rPr lang="en-IN" sz="1400" b="0" i="0" u="none" strike="noStrike" kern="1200" baseline="0" dirty="0">
                          <a:solidFill>
                            <a:schemeClr val="tx1"/>
                          </a:solidFill>
                          <a:latin typeface="+mn-lt"/>
                          <a:ea typeface="+mn-ea"/>
                          <a:cs typeface="+mn-cs"/>
                        </a:rPr>
                        <a:t>Right and wrong are determined by more abstract principles of justice and rights.</a:t>
                      </a:r>
                      <a:endParaRPr lang="en-IN" sz="14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400" b="0" i="0" u="none" strike="noStrike" kern="1200" baseline="0" dirty="0">
                          <a:solidFill>
                            <a:schemeClr val="tx1"/>
                          </a:solidFill>
                          <a:latin typeface="+mn-lt"/>
                          <a:ea typeface="+mn-ea"/>
                          <a:cs typeface="+mn-cs"/>
                        </a:rPr>
                        <a:t>“I would flip the switch. The value of five lives exceeds that of one, so saving them is the right thing to do even if it means I am killing one person who would otherwise not have died.”</a:t>
                      </a:r>
                      <a:endParaRPr lang="en-IN" sz="14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71732377"/>
                  </a:ext>
                </a:extLst>
              </a:tr>
            </a:tbl>
          </a:graphicData>
        </a:graphic>
      </p:graphicFrame>
    </p:spTree>
    <p:extLst>
      <p:ext uri="{BB962C8B-B14F-4D97-AF65-F5344CB8AC3E}">
        <p14:creationId xmlns:p14="http://schemas.microsoft.com/office/powerpoint/2010/main" val="1565353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341"/>
            <a:ext cx="8229600" cy="606232"/>
          </a:xfrm>
        </p:spPr>
        <p:txBody>
          <a:bodyPr anchor="ctr" anchorCtr="0"/>
          <a:lstStyle/>
          <a:p>
            <a:r>
              <a:rPr lang="en-US" altLang="en-US" dirty="0"/>
              <a:t>Moral Development</a:t>
            </a:r>
            <a:endParaRPr lang="en-US" dirty="0"/>
          </a:p>
        </p:txBody>
      </p:sp>
      <p:sp>
        <p:nvSpPr>
          <p:cNvPr id="3" name="Content Placeholder 2"/>
          <p:cNvSpPr>
            <a:spLocks noGrp="1"/>
          </p:cNvSpPr>
          <p:nvPr>
            <p:ph idx="1"/>
          </p:nvPr>
        </p:nvSpPr>
        <p:spPr>
          <a:xfrm>
            <a:off x="457200" y="849775"/>
            <a:ext cx="8229600" cy="3931266"/>
          </a:xfrm>
        </p:spPr>
        <p:txBody>
          <a:bodyPr/>
          <a:lstStyle/>
          <a:p>
            <a:pPr>
              <a:buFontTx/>
              <a:buNone/>
            </a:pPr>
            <a:r>
              <a:rPr lang="en-US" altLang="en-US" sz="2400" b="1" dirty="0">
                <a:ea typeface="ＭＳ Ｐゴシック" pitchFamily="34" charset="-128"/>
              </a:rPr>
              <a:t>Social intuitionist model</a:t>
            </a:r>
            <a:endParaRPr lang="en-US" altLang="en-US" sz="2400" dirty="0">
              <a:ea typeface="ＭＳ Ｐゴシック" pitchFamily="34" charset="-128"/>
            </a:endParaRPr>
          </a:p>
          <a:p>
            <a:pPr>
              <a:buNone/>
            </a:pPr>
            <a:r>
              <a:rPr lang="en-US" altLang="en-US" sz="2400" dirty="0">
                <a:ea typeface="ＭＳ Ｐゴシック" pitchFamily="34" charset="-128"/>
              </a:rPr>
              <a:t>	Julie and Steven are brother and sister. They are travelling together in France on summer vacation from college. One night they are staying alone in a cabin near the beach. They decide that it would be interesting and fun if they shared a romantic kiss. At the very least it would be a new experience for each of them. They both enjoy the experience, but they decide not to do it again. They keep that night as a special secret, which makes them feel even closer to each other.</a:t>
            </a:r>
          </a:p>
        </p:txBody>
      </p:sp>
    </p:spTree>
    <p:extLst>
      <p:ext uri="{BB962C8B-B14F-4D97-AF65-F5344CB8AC3E}">
        <p14:creationId xmlns:p14="http://schemas.microsoft.com/office/powerpoint/2010/main" val="226080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564"/>
            <a:ext cx="8229600" cy="1164785"/>
          </a:xfrm>
        </p:spPr>
        <p:txBody>
          <a:bodyPr anchor="ctr" anchorCtr="0"/>
          <a:lstStyle/>
          <a:p>
            <a:r>
              <a:rPr lang="en-US" altLang="en-US" sz="3600" dirty="0">
                <a:latin typeface="+mj-lt"/>
              </a:rPr>
              <a:t>Social Development: Identity and Relationships</a:t>
            </a:r>
            <a:endParaRPr lang="en-US" sz="3600" dirty="0">
              <a:latin typeface="+mj-lt"/>
            </a:endParaRPr>
          </a:p>
        </p:txBody>
      </p:sp>
      <p:sp>
        <p:nvSpPr>
          <p:cNvPr id="3" name="Content Placeholder 2"/>
          <p:cNvSpPr>
            <a:spLocks noGrp="1"/>
          </p:cNvSpPr>
          <p:nvPr>
            <p:ph idx="1"/>
          </p:nvPr>
        </p:nvSpPr>
        <p:spPr>
          <a:xfrm>
            <a:off x="457200" y="1383175"/>
            <a:ext cx="8229600" cy="1893425"/>
          </a:xfrm>
        </p:spPr>
        <p:txBody>
          <a:bodyPr/>
          <a:lstStyle/>
          <a:p>
            <a:pPr>
              <a:buFontTx/>
              <a:buNone/>
            </a:pPr>
            <a:r>
              <a:rPr lang="en-US" altLang="en-US" sz="2400" b="1" dirty="0">
                <a:ea typeface="ＭＳ Ｐゴシック" pitchFamily="34" charset="-128"/>
              </a:rPr>
              <a:t>Identity (p. 395) </a:t>
            </a:r>
          </a:p>
          <a:p>
            <a:pPr>
              <a:lnSpc>
                <a:spcPct val="80000"/>
              </a:lnSpc>
            </a:pPr>
            <a:r>
              <a:rPr lang="en-US" altLang="en-US" sz="2400" dirty="0">
                <a:ea typeface="ＭＳ Ｐゴシック" pitchFamily="34" charset="-128"/>
              </a:rPr>
              <a:t>Personal qualities</a:t>
            </a:r>
          </a:p>
          <a:p>
            <a:pPr>
              <a:lnSpc>
                <a:spcPct val="80000"/>
              </a:lnSpc>
            </a:pPr>
            <a:r>
              <a:rPr lang="en-US" altLang="en-US" sz="2400" dirty="0">
                <a:ea typeface="ＭＳ Ｐゴシック" pitchFamily="34" charset="-128"/>
              </a:rPr>
              <a:t>Social qualities</a:t>
            </a:r>
          </a:p>
          <a:p>
            <a:pPr>
              <a:lnSpc>
                <a:spcPct val="80000"/>
              </a:lnSpc>
              <a:spcAft>
                <a:spcPts val="1200"/>
              </a:spcAft>
            </a:pPr>
            <a:r>
              <a:rPr lang="en-US" altLang="en-US" sz="2400" dirty="0">
                <a:ea typeface="ＭＳ Ｐゴシック" pitchFamily="34" charset="-128"/>
              </a:rPr>
              <a:t>Future goals</a:t>
            </a:r>
          </a:p>
        </p:txBody>
      </p:sp>
      <p:sp>
        <p:nvSpPr>
          <p:cNvPr id="6" name="Content Placeholder 5">
            <a:extLst>
              <a:ext uri="{FF2B5EF4-FFF2-40B4-BE49-F238E27FC236}">
                <a16:creationId xmlns:a16="http://schemas.microsoft.com/office/drawing/2014/main" id="{7EF228FF-19A7-41BC-86AB-E76349A8C885}"/>
              </a:ext>
            </a:extLst>
          </p:cNvPr>
          <p:cNvSpPr>
            <a:spLocks noGrp="1"/>
          </p:cNvSpPr>
          <p:nvPr>
            <p:ph idx="13"/>
          </p:nvPr>
        </p:nvSpPr>
        <p:spPr>
          <a:xfrm>
            <a:off x="457200" y="3415676"/>
            <a:ext cx="8229600" cy="851524"/>
          </a:xfrm>
        </p:spPr>
        <p:txBody>
          <a:bodyPr/>
          <a:lstStyle/>
          <a:p>
            <a:pPr>
              <a:lnSpc>
                <a:spcPct val="80000"/>
              </a:lnSpc>
              <a:spcBef>
                <a:spcPts val="1200"/>
              </a:spcBef>
              <a:buFontTx/>
              <a:buNone/>
            </a:pPr>
            <a:r>
              <a:rPr lang="en-US" altLang="en-US" sz="2400" b="1" dirty="0">
                <a:ea typeface="ＭＳ Ｐゴシック" pitchFamily="34" charset="-128"/>
              </a:rPr>
              <a:t>Adolescence identity crisis</a:t>
            </a:r>
          </a:p>
          <a:p>
            <a:pPr>
              <a:lnSpc>
                <a:spcPct val="80000"/>
              </a:lnSpc>
              <a:spcAft>
                <a:spcPts val="1200"/>
              </a:spcAft>
            </a:pPr>
            <a:r>
              <a:rPr lang="en-US" altLang="en-US" sz="2400" dirty="0">
                <a:ea typeface="ＭＳ Ｐゴシック" pitchFamily="34" charset="-128"/>
              </a:rPr>
              <a:t>Curiosity, questioning, and exploration</a:t>
            </a:r>
          </a:p>
        </p:txBody>
      </p:sp>
      <p:sp>
        <p:nvSpPr>
          <p:cNvPr id="7" name="Content Placeholder 6">
            <a:extLst>
              <a:ext uri="{FF2B5EF4-FFF2-40B4-BE49-F238E27FC236}">
                <a16:creationId xmlns:a16="http://schemas.microsoft.com/office/drawing/2014/main" id="{52A361DD-9D84-4907-9A6C-1359B7491AAE}"/>
              </a:ext>
            </a:extLst>
          </p:cNvPr>
          <p:cNvSpPr>
            <a:spLocks noGrp="1"/>
          </p:cNvSpPr>
          <p:nvPr>
            <p:ph sz="quarter" idx="14"/>
          </p:nvPr>
        </p:nvSpPr>
        <p:spPr>
          <a:xfrm>
            <a:off x="471667" y="4419600"/>
            <a:ext cx="8229600" cy="796649"/>
          </a:xfrm>
        </p:spPr>
        <p:txBody>
          <a:bodyPr/>
          <a:lstStyle/>
          <a:p>
            <a:pPr>
              <a:lnSpc>
                <a:spcPct val="80000"/>
              </a:lnSpc>
              <a:buFontTx/>
              <a:buNone/>
            </a:pPr>
            <a:r>
              <a:rPr lang="en-US" altLang="en-US" sz="2400" b="1" dirty="0">
                <a:ea typeface="ＭＳ Ｐゴシック" pitchFamily="34" charset="-128"/>
              </a:rPr>
              <a:t>Peer groups</a:t>
            </a:r>
          </a:p>
          <a:p>
            <a:pPr>
              <a:lnSpc>
                <a:spcPct val="80000"/>
              </a:lnSpc>
              <a:buFontTx/>
              <a:buNone/>
            </a:pPr>
            <a:r>
              <a:rPr lang="en-US" altLang="en-US" sz="2400" b="1" dirty="0">
                <a:ea typeface="ＭＳ Ｐゴシック" pitchFamily="34" charset="-128"/>
              </a:rPr>
              <a:t>Romantic relationships</a:t>
            </a:r>
            <a:endParaRPr lang="en-US" sz="2400" b="1" dirty="0"/>
          </a:p>
        </p:txBody>
      </p:sp>
    </p:spTree>
    <p:extLst>
      <p:ext uri="{BB962C8B-B14F-4D97-AF65-F5344CB8AC3E}">
        <p14:creationId xmlns:p14="http://schemas.microsoft.com/office/powerpoint/2010/main" val="2821247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25"/>
            <a:ext cx="8229600" cy="605900"/>
          </a:xfrm>
        </p:spPr>
        <p:txBody>
          <a:bodyPr wrap="square" anchor="ctr" anchorCtr="0">
            <a:noAutofit/>
          </a:bodyPr>
          <a:lstStyle/>
          <a:p>
            <a:r>
              <a:rPr lang="en-US" sz="3600" dirty="0">
                <a:latin typeface="+mj-lt"/>
              </a:rPr>
              <a:t>10.4 Learning Objectives</a:t>
            </a:r>
            <a:endParaRPr lang="en-US" sz="2800" dirty="0">
              <a:latin typeface="+mj-lt"/>
            </a:endParaRPr>
          </a:p>
        </p:txBody>
      </p:sp>
      <p:sp>
        <p:nvSpPr>
          <p:cNvPr id="4" name="Content Placeholder 3"/>
          <p:cNvSpPr>
            <a:spLocks noGrp="1"/>
          </p:cNvSpPr>
          <p:nvPr>
            <p:ph idx="1"/>
          </p:nvPr>
        </p:nvSpPr>
        <p:spPr>
          <a:xfrm>
            <a:off x="468775" y="838200"/>
            <a:ext cx="8229600" cy="4655121"/>
          </a:xfrm>
        </p:spPr>
        <p:txBody>
          <a:bodyPr wrap="square">
            <a:spAutoFit/>
          </a:bodyPr>
          <a:lstStyle/>
          <a:p>
            <a:r>
              <a:rPr lang="en-US" sz="2400" dirty="0"/>
              <a:t>Know the key terminology concerning adulthood and aging.</a:t>
            </a:r>
          </a:p>
          <a:p>
            <a:r>
              <a:rPr lang="en-US" sz="2400" dirty="0"/>
              <a:t>Know the key areas of growth experiences by emerging adults.</a:t>
            </a:r>
          </a:p>
          <a:p>
            <a:r>
              <a:rPr lang="en-US" sz="2400" dirty="0"/>
              <a:t>Understand age-related disorders such as Alzheimer’s disease.</a:t>
            </a:r>
          </a:p>
          <a:p>
            <a:r>
              <a:rPr lang="en-US" sz="2400" dirty="0"/>
              <a:t>Understand how cognitive abilities change with age.</a:t>
            </a:r>
          </a:p>
          <a:p>
            <a:r>
              <a:rPr lang="en-US" sz="2400" dirty="0"/>
              <a:t>Apply your attitudes about marriage.</a:t>
            </a:r>
          </a:p>
          <a:p>
            <a:r>
              <a:rPr lang="en-US" sz="2400" dirty="0"/>
              <a:t>Analyze the stereotype that old age is a time of unhappiness.</a:t>
            </a:r>
          </a:p>
        </p:txBody>
      </p:sp>
    </p:spTree>
    <p:extLst>
      <p:ext uri="{BB962C8B-B14F-4D97-AF65-F5344CB8AC3E}">
        <p14:creationId xmlns:p14="http://schemas.microsoft.com/office/powerpoint/2010/main" val="673246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825"/>
            <a:ext cx="8229600" cy="615829"/>
          </a:xfrm>
        </p:spPr>
        <p:txBody>
          <a:bodyPr anchor="ctr" anchorCtr="0"/>
          <a:lstStyle/>
          <a:p>
            <a:r>
              <a:rPr lang="en-US" altLang="en-US" sz="3600" dirty="0">
                <a:latin typeface="+mj-lt"/>
              </a:rPr>
              <a:t>Physical Changes in Adulthood</a:t>
            </a:r>
            <a:endParaRPr lang="en-US" sz="3600" dirty="0">
              <a:latin typeface="+mj-lt"/>
            </a:endParaRPr>
          </a:p>
        </p:txBody>
      </p:sp>
      <p:sp>
        <p:nvSpPr>
          <p:cNvPr id="3" name="Content Placeholder 2"/>
          <p:cNvSpPr>
            <a:spLocks noGrp="1"/>
          </p:cNvSpPr>
          <p:nvPr>
            <p:ph idx="1"/>
          </p:nvPr>
        </p:nvSpPr>
        <p:spPr>
          <a:xfrm>
            <a:off x="457200" y="849775"/>
            <a:ext cx="8229600" cy="2163763"/>
          </a:xfrm>
        </p:spPr>
        <p:txBody>
          <a:bodyPr/>
          <a:lstStyle/>
          <a:p>
            <a:pPr>
              <a:buFontTx/>
              <a:buNone/>
              <a:defRPr/>
            </a:pPr>
            <a:r>
              <a:rPr lang="en-US" sz="2400" b="1" dirty="0">
                <a:ea typeface="ＭＳ Ｐゴシック" charset="0"/>
                <a:cs typeface="ＭＳ Ｐゴシック" charset="0"/>
              </a:rPr>
              <a:t>Age brackets:</a:t>
            </a:r>
          </a:p>
          <a:p>
            <a:pPr>
              <a:buFont typeface="Arial" charset="0"/>
              <a:buChar char="•"/>
              <a:defRPr/>
            </a:pPr>
            <a:r>
              <a:rPr lang="en-US" sz="2400" dirty="0">
                <a:ea typeface="ＭＳ Ｐゴシック" charset="0"/>
              </a:rPr>
              <a:t>Young adulthood: 18-40 years</a:t>
            </a:r>
          </a:p>
          <a:p>
            <a:pPr>
              <a:buFont typeface="Arial" charset="0"/>
              <a:buChar char="•"/>
              <a:defRPr/>
            </a:pPr>
            <a:r>
              <a:rPr lang="en-US" sz="2400" dirty="0">
                <a:ea typeface="ＭＳ Ｐゴシック" charset="0"/>
              </a:rPr>
              <a:t>Middle adulthood: 40-65 years</a:t>
            </a:r>
          </a:p>
          <a:p>
            <a:pPr>
              <a:buFont typeface="Arial" charset="0"/>
              <a:buChar char="•"/>
              <a:defRPr/>
            </a:pPr>
            <a:r>
              <a:rPr lang="en-US" sz="2400" dirty="0">
                <a:ea typeface="ＭＳ Ｐゴシック" charset="0"/>
              </a:rPr>
              <a:t>Older adulthood: 65 years and onward</a:t>
            </a:r>
          </a:p>
        </p:txBody>
      </p:sp>
      <p:sp>
        <p:nvSpPr>
          <p:cNvPr id="4" name="Content Placeholder 3">
            <a:extLst>
              <a:ext uri="{FF2B5EF4-FFF2-40B4-BE49-F238E27FC236}">
                <a16:creationId xmlns:a16="http://schemas.microsoft.com/office/drawing/2014/main" id="{DFB2C7A7-7715-4EA6-8A42-463B3A5E2B52}"/>
              </a:ext>
            </a:extLst>
          </p:cNvPr>
          <p:cNvSpPr>
            <a:spLocks noGrp="1"/>
          </p:cNvSpPr>
          <p:nvPr>
            <p:ph idx="13"/>
          </p:nvPr>
        </p:nvSpPr>
        <p:spPr>
          <a:xfrm>
            <a:off x="479385" y="3192229"/>
            <a:ext cx="8229600" cy="389171"/>
          </a:xfrm>
        </p:spPr>
        <p:txBody>
          <a:bodyPr/>
          <a:lstStyle/>
          <a:p>
            <a:pPr marL="0" indent="0">
              <a:buNone/>
            </a:pPr>
            <a:r>
              <a:rPr lang="en-US" sz="2400" b="1" dirty="0">
                <a:ea typeface="ＭＳ Ｐゴシック" charset="0"/>
              </a:rPr>
              <a:t>Menopause (p. 399)</a:t>
            </a:r>
            <a:endParaRPr lang="en-US" sz="2400" b="1" dirty="0"/>
          </a:p>
        </p:txBody>
      </p:sp>
    </p:spTree>
    <p:extLst>
      <p:ext uri="{BB962C8B-B14F-4D97-AF65-F5344CB8AC3E}">
        <p14:creationId xmlns:p14="http://schemas.microsoft.com/office/powerpoint/2010/main" val="1748634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99"/>
            <a:ext cx="8229600" cy="1176433"/>
          </a:xfrm>
        </p:spPr>
        <p:txBody>
          <a:bodyPr anchor="ctr" anchorCtr="0"/>
          <a:lstStyle/>
          <a:p>
            <a:r>
              <a:rPr lang="en-US" altLang="en-US" sz="3600" dirty="0">
                <a:latin typeface="+mj-lt"/>
              </a:rPr>
              <a:t>Psychosocial Development Across the Lifespan </a:t>
            </a:r>
            <a:r>
              <a:rPr lang="en-US" altLang="en-US" sz="2800" dirty="0">
                <a:latin typeface="+mj-lt"/>
              </a:rPr>
              <a:t>(2 of 2)</a:t>
            </a:r>
            <a:endParaRPr lang="en-US" sz="3600" dirty="0">
              <a:latin typeface="+mj-lt"/>
            </a:endParaRPr>
          </a:p>
        </p:txBody>
      </p:sp>
      <p:sp>
        <p:nvSpPr>
          <p:cNvPr id="3" name="Content Placeholder 2"/>
          <p:cNvSpPr>
            <a:spLocks noGrp="1"/>
          </p:cNvSpPr>
          <p:nvPr>
            <p:ph idx="1"/>
          </p:nvPr>
        </p:nvSpPr>
        <p:spPr>
          <a:xfrm>
            <a:off x="481314" y="1378350"/>
            <a:ext cx="8205486" cy="1879451"/>
          </a:xfrm>
        </p:spPr>
        <p:txBody>
          <a:bodyPr/>
          <a:lstStyle/>
          <a:p>
            <a:pPr>
              <a:buFontTx/>
              <a:buNone/>
            </a:pPr>
            <a:r>
              <a:rPr lang="en-US" altLang="en-US" sz="2400" b="1" dirty="0">
                <a:ea typeface="ＭＳ Ｐゴシック" pitchFamily="34" charset="-128"/>
              </a:rPr>
              <a:t>Ages 25 to 40</a:t>
            </a:r>
          </a:p>
          <a:p>
            <a:r>
              <a:rPr lang="en-US" altLang="en-US" sz="2400" dirty="0">
                <a:ea typeface="ＭＳ Ｐゴシック" pitchFamily="34" charset="-128"/>
              </a:rPr>
              <a:t>Separate from parents</a:t>
            </a:r>
          </a:p>
          <a:p>
            <a:pPr lvl="1"/>
            <a:r>
              <a:rPr lang="en-US" altLang="en-US" sz="2400" dirty="0">
                <a:ea typeface="ＭＳ Ｐゴシック" pitchFamily="34" charset="-128"/>
              </a:rPr>
              <a:t>Work on intimate relationships</a:t>
            </a:r>
          </a:p>
          <a:p>
            <a:pPr lvl="1">
              <a:spcAft>
                <a:spcPts val="600"/>
              </a:spcAft>
            </a:pPr>
            <a:r>
              <a:rPr lang="en-US" altLang="en-US" sz="2400" dirty="0">
                <a:ea typeface="ＭＳ Ｐゴシック" pitchFamily="34" charset="-128"/>
              </a:rPr>
              <a:t>Failure can result in isolation</a:t>
            </a:r>
          </a:p>
        </p:txBody>
      </p:sp>
      <p:sp>
        <p:nvSpPr>
          <p:cNvPr id="4" name="Content Placeholder 3">
            <a:extLst>
              <a:ext uri="{FF2B5EF4-FFF2-40B4-BE49-F238E27FC236}">
                <a16:creationId xmlns:a16="http://schemas.microsoft.com/office/drawing/2014/main" id="{C9D4F7E2-EBA0-4752-B2AF-786B4C570D91}"/>
              </a:ext>
            </a:extLst>
          </p:cNvPr>
          <p:cNvSpPr>
            <a:spLocks noGrp="1"/>
          </p:cNvSpPr>
          <p:nvPr>
            <p:ph idx="13"/>
          </p:nvPr>
        </p:nvSpPr>
        <p:spPr>
          <a:xfrm>
            <a:off x="468775" y="3352800"/>
            <a:ext cx="8229600" cy="1464017"/>
          </a:xfrm>
        </p:spPr>
        <p:txBody>
          <a:bodyPr/>
          <a:lstStyle/>
          <a:p>
            <a:pPr>
              <a:buFontTx/>
              <a:buNone/>
            </a:pPr>
            <a:r>
              <a:rPr lang="en-US" altLang="en-US" sz="2400" b="1" dirty="0">
                <a:ea typeface="ＭＳ Ｐゴシック" pitchFamily="34" charset="-128"/>
              </a:rPr>
              <a:t>Ages 45 to 65</a:t>
            </a:r>
          </a:p>
          <a:p>
            <a:r>
              <a:rPr lang="en-US" altLang="en-US" sz="2400" dirty="0">
                <a:ea typeface="ＭＳ Ｐゴシック" pitchFamily="34" charset="-128"/>
              </a:rPr>
              <a:t>Producing something of value</a:t>
            </a:r>
          </a:p>
          <a:p>
            <a:pPr lvl="1">
              <a:spcAft>
                <a:spcPts val="600"/>
              </a:spcAft>
            </a:pPr>
            <a:r>
              <a:rPr lang="en-US" altLang="en-US" sz="2400" dirty="0">
                <a:ea typeface="ＭＳ Ｐゴシック" pitchFamily="34" charset="-128"/>
              </a:rPr>
              <a:t>Work and/or family</a:t>
            </a:r>
            <a:endParaRPr lang="en-IN" sz="2400" dirty="0"/>
          </a:p>
        </p:txBody>
      </p:sp>
      <p:sp>
        <p:nvSpPr>
          <p:cNvPr id="5" name="Content Placeholder 4">
            <a:extLst>
              <a:ext uri="{FF2B5EF4-FFF2-40B4-BE49-F238E27FC236}">
                <a16:creationId xmlns:a16="http://schemas.microsoft.com/office/drawing/2014/main" id="{3FBE1C2C-5469-4BE1-99F1-9C0E8C9929F6}"/>
              </a:ext>
            </a:extLst>
          </p:cNvPr>
          <p:cNvSpPr>
            <a:spLocks noGrp="1"/>
          </p:cNvSpPr>
          <p:nvPr>
            <p:ph sz="quarter" idx="14"/>
          </p:nvPr>
        </p:nvSpPr>
        <p:spPr>
          <a:xfrm>
            <a:off x="468775" y="4968080"/>
            <a:ext cx="8229600" cy="963945"/>
          </a:xfrm>
        </p:spPr>
        <p:txBody>
          <a:bodyPr/>
          <a:lstStyle/>
          <a:p>
            <a:pPr>
              <a:buFontTx/>
              <a:buNone/>
            </a:pPr>
            <a:r>
              <a:rPr lang="en-US" altLang="en-US" sz="2400" b="1" dirty="0">
                <a:ea typeface="ＭＳ Ｐゴシック" pitchFamily="34" charset="-128"/>
              </a:rPr>
              <a:t>Ages 65+</a:t>
            </a:r>
          </a:p>
          <a:p>
            <a:r>
              <a:rPr lang="en-US" altLang="en-US" sz="2400" dirty="0">
                <a:ea typeface="ＭＳ Ｐゴシック" pitchFamily="34" charset="-128"/>
              </a:rPr>
              <a:t>Reflect on life of fulfillment (or not)</a:t>
            </a:r>
            <a:endParaRPr lang="en-US" sz="2400" dirty="0"/>
          </a:p>
        </p:txBody>
      </p:sp>
    </p:spTree>
    <p:extLst>
      <p:ext uri="{BB962C8B-B14F-4D97-AF65-F5344CB8AC3E}">
        <p14:creationId xmlns:p14="http://schemas.microsoft.com/office/powerpoint/2010/main" val="2448519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43"/>
            <a:ext cx="8229600" cy="563078"/>
          </a:xfrm>
        </p:spPr>
        <p:txBody>
          <a:bodyPr anchor="ctr" anchorCtr="0"/>
          <a:lstStyle/>
          <a:p>
            <a:r>
              <a:rPr lang="en-US" altLang="en-US" dirty="0"/>
              <a:t>Love and Marriage</a:t>
            </a:r>
            <a:endParaRPr lang="en-US" dirty="0"/>
          </a:p>
        </p:txBody>
      </p:sp>
      <p:sp>
        <p:nvSpPr>
          <p:cNvPr id="3" name="Content Placeholder 2"/>
          <p:cNvSpPr>
            <a:spLocks noGrp="1"/>
          </p:cNvSpPr>
          <p:nvPr>
            <p:ph idx="1"/>
          </p:nvPr>
        </p:nvSpPr>
        <p:spPr>
          <a:xfrm>
            <a:off x="457200" y="849775"/>
            <a:ext cx="8229600" cy="2923877"/>
          </a:xfrm>
        </p:spPr>
        <p:txBody>
          <a:bodyPr>
            <a:noAutofit/>
          </a:bodyPr>
          <a:lstStyle/>
          <a:p>
            <a:pPr>
              <a:spcBef>
                <a:spcPts val="600"/>
              </a:spcBef>
              <a:spcAft>
                <a:spcPts val="1800"/>
              </a:spcAft>
            </a:pPr>
            <a:r>
              <a:rPr lang="en-US" altLang="en-US" sz="2400" dirty="0">
                <a:ea typeface="ＭＳ Ｐゴシック" pitchFamily="34" charset="-128"/>
              </a:rPr>
              <a:t>Most adults pursue some kind of long-term relationship</a:t>
            </a:r>
          </a:p>
          <a:p>
            <a:pPr>
              <a:spcBef>
                <a:spcPts val="600"/>
              </a:spcBef>
              <a:spcAft>
                <a:spcPts val="1800"/>
              </a:spcAft>
            </a:pPr>
            <a:r>
              <a:rPr lang="en-US" altLang="en-US" sz="2400" dirty="0">
                <a:ea typeface="ＭＳ Ｐゴシック" pitchFamily="34" charset="-128"/>
              </a:rPr>
              <a:t>Marriage associated with longer life, happiness</a:t>
            </a:r>
          </a:p>
          <a:p>
            <a:pPr>
              <a:spcBef>
                <a:spcPts val="600"/>
              </a:spcBef>
              <a:spcAft>
                <a:spcPts val="1800"/>
              </a:spcAft>
            </a:pPr>
            <a:r>
              <a:rPr lang="en-US" altLang="en-US" sz="2400" dirty="0">
                <a:ea typeface="ＭＳ Ｐゴシック" pitchFamily="34" charset="-128"/>
              </a:rPr>
              <a:t>Gottman</a:t>
            </a:r>
          </a:p>
          <a:p>
            <a:pPr lvl="1">
              <a:spcAft>
                <a:spcPts val="600"/>
              </a:spcAft>
            </a:pPr>
            <a:r>
              <a:rPr lang="en-US" altLang="en-US" sz="2400" dirty="0">
                <a:ea typeface="ＭＳ Ｐゴシック" pitchFamily="34" charset="-128"/>
              </a:rPr>
              <a:t>Conflict and communication</a:t>
            </a:r>
            <a:endParaRPr lang="en-US" altLang="en-US" sz="2400" dirty="0"/>
          </a:p>
          <a:p>
            <a:pPr lvl="1">
              <a:spcAft>
                <a:spcPts val="600"/>
              </a:spcAft>
            </a:pPr>
            <a:r>
              <a:rPr lang="en-US" altLang="en-US" sz="2400" dirty="0">
                <a:ea typeface="ＭＳ Ｐゴシック" pitchFamily="34" charset="-128"/>
              </a:rPr>
              <a:t>“Four horsemen of the Apocalypse”</a:t>
            </a:r>
            <a:endParaRPr lang="en-US" sz="2400" dirty="0"/>
          </a:p>
        </p:txBody>
      </p:sp>
    </p:spTree>
    <p:extLst>
      <p:ext uri="{BB962C8B-B14F-4D97-AF65-F5344CB8AC3E}">
        <p14:creationId xmlns:p14="http://schemas.microsoft.com/office/powerpoint/2010/main" val="62123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562"/>
            <a:ext cx="8229600" cy="576492"/>
          </a:xfrm>
        </p:spPr>
        <p:txBody>
          <a:bodyPr anchor="ctr" anchorCtr="0">
            <a:noAutofit/>
          </a:bodyPr>
          <a:lstStyle/>
          <a:p>
            <a:r>
              <a:rPr lang="en-US" altLang="en-US" dirty="0"/>
              <a:t>Parenting</a:t>
            </a:r>
            <a:endParaRPr lang="en-US" dirty="0"/>
          </a:p>
        </p:txBody>
      </p:sp>
      <p:sp>
        <p:nvSpPr>
          <p:cNvPr id="3" name="Content Placeholder 2"/>
          <p:cNvSpPr>
            <a:spLocks noGrp="1"/>
          </p:cNvSpPr>
          <p:nvPr>
            <p:ph idx="1"/>
          </p:nvPr>
        </p:nvSpPr>
        <p:spPr>
          <a:xfrm>
            <a:off x="457200" y="842073"/>
            <a:ext cx="8229600" cy="1261884"/>
          </a:xfrm>
        </p:spPr>
        <p:txBody>
          <a:bodyPr>
            <a:noAutofit/>
          </a:bodyPr>
          <a:lstStyle/>
          <a:p>
            <a:pPr>
              <a:spcBef>
                <a:spcPts val="600"/>
              </a:spcBef>
              <a:buNone/>
            </a:pPr>
            <a:r>
              <a:rPr lang="en-US" altLang="en-US" sz="2400" dirty="0"/>
              <a:t>Shift in identity, lifestyle</a:t>
            </a:r>
          </a:p>
          <a:p>
            <a:pPr>
              <a:spcBef>
                <a:spcPts val="600"/>
              </a:spcBef>
              <a:buNone/>
            </a:pPr>
            <a:r>
              <a:rPr lang="en-US" altLang="en-US" sz="2400" dirty="0"/>
              <a:t>Children affect marriage</a:t>
            </a:r>
          </a:p>
          <a:p>
            <a:pPr>
              <a:spcBef>
                <a:spcPts val="600"/>
              </a:spcBef>
              <a:buNone/>
            </a:pPr>
            <a:r>
              <a:rPr lang="en-US" altLang="en-US" sz="2400" dirty="0"/>
              <a:t>Empty nest myth</a:t>
            </a:r>
          </a:p>
        </p:txBody>
      </p:sp>
    </p:spTree>
    <p:extLst>
      <p:ext uri="{BB962C8B-B14F-4D97-AF65-F5344CB8AC3E}">
        <p14:creationId xmlns:p14="http://schemas.microsoft.com/office/powerpoint/2010/main" val="1678585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73"/>
            <a:ext cx="8229600" cy="1176433"/>
          </a:xfrm>
        </p:spPr>
        <p:txBody>
          <a:bodyPr anchor="ctr" anchorCtr="0"/>
          <a:lstStyle/>
          <a:p>
            <a:r>
              <a:rPr lang="en-IN" altLang="en-US" sz="3600" dirty="0">
                <a:latin typeface="+mj-lt"/>
              </a:rPr>
              <a:t>Late Adulthood: Happiness and Relationships </a:t>
            </a:r>
            <a:r>
              <a:rPr lang="en-IN" altLang="en-US" sz="2800" dirty="0">
                <a:latin typeface="+mj-lt"/>
              </a:rPr>
              <a:t>(1 of 2)</a:t>
            </a:r>
            <a:endParaRPr lang="en-US" sz="3600" dirty="0">
              <a:latin typeface="+mj-lt"/>
            </a:endParaRPr>
          </a:p>
        </p:txBody>
      </p:sp>
      <p:sp>
        <p:nvSpPr>
          <p:cNvPr id="5" name="Content Placeholder 4">
            <a:extLst>
              <a:ext uri="{FF2B5EF4-FFF2-40B4-BE49-F238E27FC236}">
                <a16:creationId xmlns:a16="http://schemas.microsoft.com/office/drawing/2014/main" id="{946DD6C0-2086-473C-A6A8-441B19E3A724}"/>
              </a:ext>
            </a:extLst>
          </p:cNvPr>
          <p:cNvSpPr>
            <a:spLocks noGrp="1"/>
          </p:cNvSpPr>
          <p:nvPr>
            <p:ph idx="1"/>
          </p:nvPr>
        </p:nvSpPr>
        <p:spPr>
          <a:xfrm>
            <a:off x="457200" y="1360025"/>
            <a:ext cx="8229600" cy="369332"/>
          </a:xfrm>
        </p:spPr>
        <p:txBody>
          <a:bodyPr>
            <a:spAutoFit/>
          </a:bodyPr>
          <a:lstStyle/>
          <a:p>
            <a:pPr marL="0" indent="0">
              <a:buNone/>
            </a:pPr>
            <a:r>
              <a:rPr lang="en-US" sz="2400" b="1" dirty="0"/>
              <a:t>Socioemotional selectivity theory (p. 402)</a:t>
            </a:r>
          </a:p>
        </p:txBody>
      </p:sp>
      <p:sp>
        <p:nvSpPr>
          <p:cNvPr id="7" name="Content Placeholder 6">
            <a:extLst>
              <a:ext uri="{FF2B5EF4-FFF2-40B4-BE49-F238E27FC236}">
                <a16:creationId xmlns:a16="http://schemas.microsoft.com/office/drawing/2014/main" id="{E3D06022-6DFE-4DDF-94E7-FA6DFBA17920}"/>
              </a:ext>
            </a:extLst>
          </p:cNvPr>
          <p:cNvSpPr>
            <a:spLocks noGrp="1"/>
          </p:cNvSpPr>
          <p:nvPr>
            <p:ph idx="13"/>
          </p:nvPr>
        </p:nvSpPr>
        <p:spPr>
          <a:xfrm>
            <a:off x="457200" y="1794075"/>
            <a:ext cx="8229600" cy="307777"/>
          </a:xfrm>
        </p:spPr>
        <p:txBody>
          <a:bodyPr>
            <a:noAutofit/>
          </a:bodyPr>
          <a:lstStyle/>
          <a:p>
            <a:pPr marL="0" indent="0">
              <a:buNone/>
            </a:pPr>
            <a:r>
              <a:rPr lang="en-US" sz="2000" b="1" dirty="0"/>
              <a:t>Figure 10.18 </a:t>
            </a:r>
            <a:r>
              <a:rPr lang="en-US" sz="2000" dirty="0"/>
              <a:t>Emotion, Memory, and Aging</a:t>
            </a:r>
          </a:p>
        </p:txBody>
      </p:sp>
      <p:sp>
        <p:nvSpPr>
          <p:cNvPr id="8" name="Content Placeholder 7">
            <a:extLst>
              <a:ext uri="{FF2B5EF4-FFF2-40B4-BE49-F238E27FC236}">
                <a16:creationId xmlns:a16="http://schemas.microsoft.com/office/drawing/2014/main" id="{2DDEB707-F0CA-425D-AEC9-B84531B13DC1}"/>
              </a:ext>
            </a:extLst>
          </p:cNvPr>
          <p:cNvSpPr>
            <a:spLocks noGrp="1"/>
          </p:cNvSpPr>
          <p:nvPr>
            <p:ph idx="14"/>
          </p:nvPr>
        </p:nvSpPr>
        <p:spPr>
          <a:xfrm>
            <a:off x="457200" y="2209800"/>
            <a:ext cx="8229600" cy="1107996"/>
          </a:xfrm>
        </p:spPr>
        <p:txBody>
          <a:bodyPr>
            <a:noAutofit/>
          </a:bodyPr>
          <a:lstStyle/>
          <a:p>
            <a:pPr marL="0" indent="0">
              <a:buNone/>
            </a:pPr>
            <a:r>
              <a:rPr lang="en-IN" sz="1800" dirty="0"/>
              <a:t>Younger people have superior memory for whether they have seen positive, negative, or neutral pictures compared with older people. However, notice that younger people remember positive and negative pictures equally, whereas older people are more likely to remember positive pictures (Charles et al., 2003).</a:t>
            </a:r>
          </a:p>
        </p:txBody>
      </p:sp>
      <p:pic>
        <p:nvPicPr>
          <p:cNvPr id="18" name="Picture Placeholder 17" descr="A pie chart shows the number of images of various types by the young age group and by old age group.&#10;Long description is available in notes, press F6">
            <a:extLst>
              <a:ext uri="{FF2B5EF4-FFF2-40B4-BE49-F238E27FC236}">
                <a16:creationId xmlns:a16="http://schemas.microsoft.com/office/drawing/2014/main" id="{48600D5B-E4C3-41B9-B63F-94BC2F2A6A2B}"/>
              </a:ext>
            </a:extLst>
          </p:cNvPr>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1701204" y="3427886"/>
            <a:ext cx="5741593" cy="2328433"/>
          </a:xfrm>
          <a:prstGeom prst="rect">
            <a:avLst/>
          </a:prstGeom>
        </p:spPr>
      </p:pic>
      <p:sp>
        <p:nvSpPr>
          <p:cNvPr id="13" name="Content Placeholder 12">
            <a:extLst>
              <a:ext uri="{FF2B5EF4-FFF2-40B4-BE49-F238E27FC236}">
                <a16:creationId xmlns:a16="http://schemas.microsoft.com/office/drawing/2014/main" id="{B4AC32E7-E37D-4FDE-9087-94CA6706B62D}"/>
              </a:ext>
            </a:extLst>
          </p:cNvPr>
          <p:cNvSpPr>
            <a:spLocks noGrp="1"/>
          </p:cNvSpPr>
          <p:nvPr>
            <p:ph idx="23"/>
          </p:nvPr>
        </p:nvSpPr>
        <p:spPr>
          <a:xfrm>
            <a:off x="457200" y="5863813"/>
            <a:ext cx="8229600" cy="430887"/>
          </a:xfrm>
        </p:spPr>
        <p:txBody>
          <a:bodyPr>
            <a:noAutofit/>
          </a:bodyPr>
          <a:lstStyle/>
          <a:p>
            <a:pPr marL="0" indent="0">
              <a:buNone/>
            </a:pPr>
            <a:r>
              <a:rPr lang="en-IN" sz="1400" b="1" dirty="0"/>
              <a:t>Source: </a:t>
            </a:r>
            <a:r>
              <a:rPr lang="en-IN" sz="1400" dirty="0"/>
              <a:t>Data from Carstensen, L. L., &amp; </a:t>
            </a:r>
            <a:r>
              <a:rPr lang="en-IN" sz="1400" dirty="0" err="1"/>
              <a:t>Mikels</a:t>
            </a:r>
            <a:r>
              <a:rPr lang="en-IN" sz="1400" dirty="0"/>
              <a:t>, J. A. (2005). At the intersection of emotion and cognition: Aging and the positivity effect. </a:t>
            </a:r>
            <a:r>
              <a:rPr lang="en-IN" sz="1400" i="1" dirty="0"/>
              <a:t>Current Directions in Psychological Science, 14</a:t>
            </a:r>
            <a:r>
              <a:rPr lang="en-IN" sz="1400" dirty="0"/>
              <a:t>(3) 117—121.</a:t>
            </a:r>
          </a:p>
        </p:txBody>
      </p:sp>
    </p:spTree>
    <p:extLst>
      <p:ext uri="{BB962C8B-B14F-4D97-AF65-F5344CB8AC3E}">
        <p14:creationId xmlns:p14="http://schemas.microsoft.com/office/powerpoint/2010/main" val="696917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82"/>
            <a:ext cx="8229600" cy="656462"/>
          </a:xfrm>
        </p:spPr>
        <p:txBody>
          <a:bodyPr anchor="ctr" anchorCtr="0"/>
          <a:lstStyle/>
          <a:p>
            <a:r>
              <a:rPr lang="en-US" altLang="en-US" dirty="0"/>
              <a:t>PSYCH @ The Driver</a:t>
            </a:r>
            <a:r>
              <a:rPr lang="en-IN" altLang="en-US" dirty="0"/>
              <a:t>’</a:t>
            </a:r>
            <a:r>
              <a:rPr lang="en-US" altLang="ja-JP" dirty="0"/>
              <a:t>s Seat</a:t>
            </a:r>
            <a:endParaRPr lang="en-US" dirty="0"/>
          </a:p>
        </p:txBody>
      </p:sp>
      <p:sp>
        <p:nvSpPr>
          <p:cNvPr id="3" name="Content Placeholder 2"/>
          <p:cNvSpPr>
            <a:spLocks noGrp="1"/>
          </p:cNvSpPr>
          <p:nvPr>
            <p:ph idx="1"/>
          </p:nvPr>
        </p:nvSpPr>
        <p:spPr>
          <a:xfrm>
            <a:off x="457200" y="859761"/>
            <a:ext cx="8229600" cy="2416839"/>
          </a:xfrm>
        </p:spPr>
        <p:txBody>
          <a:bodyPr/>
          <a:lstStyle/>
          <a:p>
            <a:pPr>
              <a:spcAft>
                <a:spcPts val="2400"/>
              </a:spcAft>
              <a:buFontTx/>
              <a:buNone/>
            </a:pPr>
            <a:r>
              <a:rPr lang="en-US" altLang="en-US" sz="2400" b="1" dirty="0">
                <a:ea typeface="ＭＳ Ｐゴシック" pitchFamily="34" charset="-128"/>
              </a:rPr>
              <a:t>Driving skills and age</a:t>
            </a:r>
          </a:p>
          <a:p>
            <a:pPr>
              <a:buFontTx/>
              <a:buNone/>
            </a:pPr>
            <a:r>
              <a:rPr lang="en-US" altLang="en-US" sz="2400" b="1" dirty="0">
                <a:ea typeface="ＭＳ Ｐゴシック" pitchFamily="34" charset="-128"/>
              </a:rPr>
              <a:t>UFOV Speed of Processing training</a:t>
            </a:r>
          </a:p>
          <a:p>
            <a:r>
              <a:rPr lang="en-US" altLang="en-US" sz="2400" dirty="0">
                <a:ea typeface="ＭＳ Ｐゴシック" pitchFamily="34" charset="-128"/>
              </a:rPr>
              <a:t>Computer-based</a:t>
            </a:r>
          </a:p>
          <a:p>
            <a:r>
              <a:rPr lang="en-US" altLang="en-US" sz="2400" dirty="0">
                <a:ea typeface="ＭＳ Ｐゴシック" pitchFamily="34" charset="-128"/>
              </a:rPr>
              <a:t>Decreases accident risk</a:t>
            </a:r>
            <a:endParaRPr lang="en-US" sz="2400" dirty="0"/>
          </a:p>
        </p:txBody>
      </p:sp>
    </p:spTree>
    <p:extLst>
      <p:ext uri="{BB962C8B-B14F-4D97-AF65-F5344CB8AC3E}">
        <p14:creationId xmlns:p14="http://schemas.microsoft.com/office/powerpoint/2010/main" val="111458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993"/>
            <a:ext cx="8229600" cy="588403"/>
          </a:xfrm>
        </p:spPr>
        <p:txBody>
          <a:bodyPr anchor="ctr" anchorCtr="0"/>
          <a:lstStyle/>
          <a:p>
            <a:r>
              <a:rPr lang="en-US" altLang="en-US" dirty="0"/>
              <a:t>Developmental Psychology</a:t>
            </a:r>
            <a:endParaRPr lang="en-US" dirty="0"/>
          </a:p>
        </p:txBody>
      </p:sp>
      <p:sp>
        <p:nvSpPr>
          <p:cNvPr id="5" name="Content Placeholder 4"/>
          <p:cNvSpPr>
            <a:spLocks noGrp="1"/>
          </p:cNvSpPr>
          <p:nvPr>
            <p:ph idx="1"/>
          </p:nvPr>
        </p:nvSpPr>
        <p:spPr>
          <a:xfrm>
            <a:off x="457200" y="849775"/>
            <a:ext cx="8229600" cy="1083480"/>
          </a:xfrm>
        </p:spPr>
        <p:txBody>
          <a:bodyPr/>
          <a:lstStyle/>
          <a:p>
            <a:pPr>
              <a:buFontTx/>
              <a:buNone/>
            </a:pPr>
            <a:r>
              <a:rPr lang="en-US" altLang="en-US" sz="2400" b="1" dirty="0">
                <a:ea typeface="ＭＳ Ｐゴシック" pitchFamily="34" charset="-128"/>
              </a:rPr>
              <a:t>Developmental psychology (p. 362)</a:t>
            </a:r>
          </a:p>
          <a:p>
            <a:r>
              <a:rPr lang="en-US" altLang="en-US" sz="2400" dirty="0">
                <a:ea typeface="ＭＳ Ｐゴシック" pitchFamily="34" charset="-128"/>
              </a:rPr>
              <a:t>Early development influences later </a:t>
            </a:r>
            <a:r>
              <a:rPr lang="en-US" altLang="en-US" sz="2400" dirty="0" err="1">
                <a:ea typeface="ＭＳ Ｐゴシック" pitchFamily="34" charset="-128"/>
              </a:rPr>
              <a:t>behaviours</a:t>
            </a:r>
            <a:endParaRPr lang="en-US" sz="2400" dirty="0"/>
          </a:p>
        </p:txBody>
      </p:sp>
    </p:spTree>
    <p:extLst>
      <p:ext uri="{BB962C8B-B14F-4D97-AF65-F5344CB8AC3E}">
        <p14:creationId xmlns:p14="http://schemas.microsoft.com/office/powerpoint/2010/main" val="1298250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724"/>
            <a:ext cx="8229600" cy="476703"/>
          </a:xfrm>
        </p:spPr>
        <p:txBody>
          <a:bodyPr anchor="ctr" anchorCtr="0"/>
          <a:lstStyle/>
          <a:p>
            <a:r>
              <a:rPr lang="en-US" altLang="en-US" sz="2600" dirty="0">
                <a:latin typeface="+mj-lt"/>
              </a:rPr>
              <a:t>Physical Changes</a:t>
            </a:r>
            <a:endParaRPr lang="en-US" sz="2000" dirty="0">
              <a:latin typeface="+mj-lt"/>
            </a:endParaRPr>
          </a:p>
        </p:txBody>
      </p:sp>
      <p:sp>
        <p:nvSpPr>
          <p:cNvPr id="5" name="Content Placeholder 4">
            <a:extLst>
              <a:ext uri="{FF2B5EF4-FFF2-40B4-BE49-F238E27FC236}">
                <a16:creationId xmlns:a16="http://schemas.microsoft.com/office/drawing/2014/main" id="{946DD6C0-2086-473C-A6A8-441B19E3A724}"/>
              </a:ext>
            </a:extLst>
          </p:cNvPr>
          <p:cNvSpPr>
            <a:spLocks noGrp="1"/>
          </p:cNvSpPr>
          <p:nvPr>
            <p:ph sz="quarter" idx="15"/>
          </p:nvPr>
        </p:nvSpPr>
        <p:spPr>
          <a:xfrm>
            <a:off x="457200" y="636428"/>
            <a:ext cx="8236857" cy="293738"/>
          </a:xfrm>
        </p:spPr>
        <p:txBody>
          <a:bodyPr>
            <a:noAutofit/>
          </a:bodyPr>
          <a:lstStyle/>
          <a:p>
            <a:pPr marL="0" indent="0">
              <a:buNone/>
            </a:pPr>
            <a:r>
              <a:rPr lang="en-IN" sz="2000" b="1" dirty="0"/>
              <a:t>Figure 10.19 </a:t>
            </a:r>
            <a:r>
              <a:rPr lang="en-IN" sz="2000" dirty="0"/>
              <a:t>How Alzheimer’s Disease Affects the Brain</a:t>
            </a:r>
          </a:p>
        </p:txBody>
      </p:sp>
      <p:sp>
        <p:nvSpPr>
          <p:cNvPr id="8" name="Content Placeholder 7">
            <a:extLst>
              <a:ext uri="{FF2B5EF4-FFF2-40B4-BE49-F238E27FC236}">
                <a16:creationId xmlns:a16="http://schemas.microsoft.com/office/drawing/2014/main" id="{2DDEB707-F0CA-425D-AEC9-B84531B13DC1}"/>
              </a:ext>
            </a:extLst>
          </p:cNvPr>
          <p:cNvSpPr>
            <a:spLocks noGrp="1"/>
          </p:cNvSpPr>
          <p:nvPr>
            <p:ph sz="quarter" idx="17"/>
          </p:nvPr>
        </p:nvSpPr>
        <p:spPr>
          <a:xfrm>
            <a:off x="457200" y="930166"/>
            <a:ext cx="8229600" cy="1418896"/>
          </a:xfrm>
        </p:spPr>
        <p:txBody>
          <a:bodyPr>
            <a:noAutofit/>
          </a:bodyPr>
          <a:lstStyle/>
          <a:p>
            <a:pPr marL="0" indent="0">
              <a:buNone/>
            </a:pPr>
            <a:r>
              <a:rPr lang="en-IN" sz="1800" dirty="0"/>
              <a:t>Advanced Alzheimer’s disease is marked by significant loss of both grey and white matter throughout the brain. The brain of a person with Alzheimer’s disease typically has a large </a:t>
            </a:r>
            <a:r>
              <a:rPr lang="en-IN" sz="1800" dirty="0" err="1"/>
              <a:t>buildup</a:t>
            </a:r>
            <a:r>
              <a:rPr lang="en-IN" sz="1800" dirty="0"/>
              <a:t> of a protein called beta-amyloid, which kills nerve cells. Also, tau proteins, which maintain the structure of nerve cells, are often found to be defective in the Alzheimer’s brain, resulting in neurofibrillary tangles.</a:t>
            </a:r>
          </a:p>
        </p:txBody>
      </p:sp>
      <p:pic>
        <p:nvPicPr>
          <p:cNvPr id="14" name="Picture Placeholder 13" descr="An illustration compares a healthy brain and a brain affected by Alzheimer’s.&#10;Long description is available in notes, press F6">
            <a:extLst>
              <a:ext uri="{FF2B5EF4-FFF2-40B4-BE49-F238E27FC236}">
                <a16:creationId xmlns:a16="http://schemas.microsoft.com/office/drawing/2014/main" id="{53F44E05-2D14-4BEA-BF1D-5209402377EF}"/>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457200" y="2475186"/>
            <a:ext cx="8355724" cy="3657600"/>
          </a:xfrm>
          <a:prstGeom prst="rect">
            <a:avLst/>
          </a:prstGeom>
        </p:spPr>
      </p:pic>
      <p:sp>
        <p:nvSpPr>
          <p:cNvPr id="7" name="Content Placeholder 6">
            <a:extLst>
              <a:ext uri="{FF2B5EF4-FFF2-40B4-BE49-F238E27FC236}">
                <a16:creationId xmlns:a16="http://schemas.microsoft.com/office/drawing/2014/main" id="{E3D06022-6DFE-4DDF-94E7-FA6DFBA17920}"/>
              </a:ext>
            </a:extLst>
          </p:cNvPr>
          <p:cNvSpPr>
            <a:spLocks noGrp="1"/>
          </p:cNvSpPr>
          <p:nvPr>
            <p:ph sz="quarter" idx="16"/>
          </p:nvPr>
        </p:nvSpPr>
        <p:spPr>
          <a:xfrm>
            <a:off x="457200" y="6132786"/>
            <a:ext cx="8236857" cy="191814"/>
          </a:xfrm>
        </p:spPr>
        <p:txBody>
          <a:bodyPr/>
          <a:lstStyle/>
          <a:p>
            <a:pPr marL="0" indent="0">
              <a:buNone/>
            </a:pPr>
            <a:r>
              <a:rPr lang="en-IN" sz="1400" dirty="0" smtClean="0"/>
              <a:t>Retrieved </a:t>
            </a:r>
            <a:r>
              <a:rPr lang="en-IN" sz="1400" dirty="0"/>
              <a:t>from </a:t>
            </a:r>
            <a:r>
              <a:rPr lang="en-IN" sz="1400" dirty="0">
                <a:hlinkClick r:id="rId4" tooltip="www.nia.nih.gov/sites/default/files/alzheimers_disease_unraveling_the_mystery_2.pdf"/>
              </a:rPr>
              <a:t>www.nia.nih.gov/sites/default/files/alzheimers_disease_unraveling_the_mystery_2.pdf</a:t>
            </a:r>
            <a:endParaRPr lang="en-IN" sz="1400" dirty="0"/>
          </a:p>
        </p:txBody>
      </p:sp>
    </p:spTree>
    <p:extLst>
      <p:ext uri="{BB962C8B-B14F-4D97-AF65-F5344CB8AC3E}">
        <p14:creationId xmlns:p14="http://schemas.microsoft.com/office/powerpoint/2010/main" val="388224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213"/>
            <a:ext cx="8229600" cy="1176433"/>
          </a:xfrm>
        </p:spPr>
        <p:txBody>
          <a:bodyPr anchor="ctr" anchorCtr="0"/>
          <a:lstStyle/>
          <a:p>
            <a:r>
              <a:rPr lang="en-US" altLang="en-US" sz="3200" dirty="0">
                <a:latin typeface="+mj-lt"/>
              </a:rPr>
              <a:t>Working the Scientific Literacy Model: Aging and Cognitive Change</a:t>
            </a:r>
            <a:r>
              <a:rPr lang="en-US" altLang="en-US" sz="3600" dirty="0">
                <a:latin typeface="+mj-lt"/>
              </a:rPr>
              <a:t> </a:t>
            </a:r>
            <a:r>
              <a:rPr lang="en-US" altLang="en-US" sz="2600" dirty="0">
                <a:latin typeface="+mj-lt"/>
              </a:rPr>
              <a:t>(1 of 3)</a:t>
            </a:r>
            <a:endParaRPr lang="en-US" sz="2600" dirty="0">
              <a:latin typeface="+mj-lt"/>
            </a:endParaRPr>
          </a:p>
        </p:txBody>
      </p:sp>
      <p:sp>
        <p:nvSpPr>
          <p:cNvPr id="3" name="Content Placeholder 2"/>
          <p:cNvSpPr>
            <a:spLocks noGrp="1"/>
          </p:cNvSpPr>
          <p:nvPr>
            <p:ph idx="1"/>
          </p:nvPr>
        </p:nvSpPr>
        <p:spPr>
          <a:xfrm>
            <a:off x="457200" y="1378351"/>
            <a:ext cx="8229600" cy="1517250"/>
          </a:xfrm>
        </p:spPr>
        <p:txBody>
          <a:bodyPr/>
          <a:lstStyle/>
          <a:p>
            <a:pPr>
              <a:buFontTx/>
              <a:buNone/>
            </a:pPr>
            <a:r>
              <a:rPr lang="en-US" altLang="en-US" sz="2400" b="1" dirty="0">
                <a:ea typeface="ＭＳ Ｐゴシック" pitchFamily="34" charset="-128"/>
              </a:rPr>
              <a:t>What do we know about cognitive abilities?</a:t>
            </a:r>
          </a:p>
          <a:p>
            <a:r>
              <a:rPr lang="en-US" altLang="en-US" sz="2400" dirty="0">
                <a:ea typeface="ＭＳ Ｐゴシック" pitchFamily="34" charset="-128"/>
              </a:rPr>
              <a:t>Fluid intelligence declines</a:t>
            </a:r>
          </a:p>
          <a:p>
            <a:pPr>
              <a:spcAft>
                <a:spcPts val="1800"/>
              </a:spcAft>
            </a:pPr>
            <a:r>
              <a:rPr lang="en-US" altLang="en-US" sz="2400" dirty="0">
                <a:ea typeface="ＭＳ Ｐゴシック" pitchFamily="34" charset="-128"/>
              </a:rPr>
              <a:t>Crystalized intelligence remains largely intact</a:t>
            </a:r>
          </a:p>
        </p:txBody>
      </p:sp>
      <p:sp>
        <p:nvSpPr>
          <p:cNvPr id="4" name="Content Placeholder 3">
            <a:extLst>
              <a:ext uri="{FF2B5EF4-FFF2-40B4-BE49-F238E27FC236}">
                <a16:creationId xmlns:a16="http://schemas.microsoft.com/office/drawing/2014/main" id="{B2869BF7-C62E-4F21-81F7-2CA7705D75FC}"/>
              </a:ext>
            </a:extLst>
          </p:cNvPr>
          <p:cNvSpPr>
            <a:spLocks noGrp="1"/>
          </p:cNvSpPr>
          <p:nvPr>
            <p:ph idx="13"/>
          </p:nvPr>
        </p:nvSpPr>
        <p:spPr>
          <a:xfrm>
            <a:off x="457200" y="3048000"/>
            <a:ext cx="8229600" cy="1343526"/>
          </a:xfrm>
        </p:spPr>
        <p:txBody>
          <a:bodyPr/>
          <a:lstStyle/>
          <a:p>
            <a:pPr marL="0" indent="0">
              <a:buFontTx/>
              <a:buNone/>
            </a:pPr>
            <a:r>
              <a:rPr lang="en-US" altLang="en-US" sz="2400" b="1" dirty="0">
                <a:ea typeface="ＭＳ Ｐゴシック" pitchFamily="34" charset="-128"/>
              </a:rPr>
              <a:t>How can science explain age-related differences in cognitive abilities?</a:t>
            </a:r>
          </a:p>
          <a:p>
            <a:r>
              <a:rPr lang="en-US" altLang="en-US" sz="2400" dirty="0">
                <a:ea typeface="ＭＳ Ｐゴシック" pitchFamily="34" charset="-128"/>
              </a:rPr>
              <a:t>Activation of brain areas</a:t>
            </a:r>
          </a:p>
        </p:txBody>
      </p:sp>
    </p:spTree>
    <p:extLst>
      <p:ext uri="{BB962C8B-B14F-4D97-AF65-F5344CB8AC3E}">
        <p14:creationId xmlns:p14="http://schemas.microsoft.com/office/powerpoint/2010/main" val="4204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784"/>
            <a:ext cx="8229600" cy="1069484"/>
          </a:xfrm>
        </p:spPr>
        <p:txBody>
          <a:bodyPr anchor="ctr" anchorCtr="0"/>
          <a:lstStyle/>
          <a:p>
            <a:r>
              <a:rPr lang="en-US" altLang="en-US" sz="3200" dirty="0">
                <a:latin typeface="+mj-lt"/>
              </a:rPr>
              <a:t>Working the Scientific Literacy Model: Aging and Cognitive Change </a:t>
            </a:r>
            <a:r>
              <a:rPr lang="en-US" altLang="en-US" sz="2600" dirty="0">
                <a:latin typeface="+mj-lt"/>
              </a:rPr>
              <a:t>(2 of 3)</a:t>
            </a:r>
            <a:endParaRPr lang="en-US" sz="2600" dirty="0">
              <a:latin typeface="+mj-lt"/>
            </a:endParaRPr>
          </a:p>
        </p:txBody>
      </p:sp>
      <p:sp>
        <p:nvSpPr>
          <p:cNvPr id="3" name="Content Placeholder 2"/>
          <p:cNvSpPr>
            <a:spLocks noGrp="1"/>
          </p:cNvSpPr>
          <p:nvPr>
            <p:ph idx="1"/>
          </p:nvPr>
        </p:nvSpPr>
        <p:spPr>
          <a:xfrm>
            <a:off x="457200" y="1378351"/>
            <a:ext cx="8229600" cy="2362199"/>
          </a:xfrm>
        </p:spPr>
        <p:txBody>
          <a:bodyPr/>
          <a:lstStyle/>
          <a:p>
            <a:pPr marL="0" indent="0">
              <a:buFontTx/>
              <a:buNone/>
            </a:pPr>
            <a:r>
              <a:rPr lang="en-US" altLang="en-US" b="1" dirty="0">
                <a:ea typeface="ＭＳ Ｐゴシック" pitchFamily="34" charset="-128"/>
              </a:rPr>
              <a:t>Can we critically evaluate our assumptions about age-related cognitive changes?</a:t>
            </a:r>
          </a:p>
          <a:p>
            <a:r>
              <a:rPr lang="en-US" altLang="en-US" dirty="0">
                <a:ea typeface="ＭＳ Ｐゴシック" pitchFamily="34" charset="-128"/>
              </a:rPr>
              <a:t>Too simplistic to say memory declines</a:t>
            </a:r>
          </a:p>
          <a:p>
            <a:pPr lvl="1"/>
            <a:r>
              <a:rPr lang="en-US" altLang="en-US" dirty="0">
                <a:ea typeface="ＭＳ Ｐゴシック" pitchFamily="34" charset="-128"/>
              </a:rPr>
              <a:t>Many different types of memory</a:t>
            </a:r>
          </a:p>
          <a:p>
            <a:r>
              <a:rPr lang="en-US" altLang="en-US" dirty="0">
                <a:ea typeface="ＭＳ Ｐゴシック" pitchFamily="34" charset="-128"/>
              </a:rPr>
              <a:t>Compensation</a:t>
            </a:r>
          </a:p>
        </p:txBody>
      </p:sp>
      <p:sp>
        <p:nvSpPr>
          <p:cNvPr id="4" name="Content Placeholder 3"/>
          <p:cNvSpPr>
            <a:spLocks noGrp="1"/>
          </p:cNvSpPr>
          <p:nvPr>
            <p:ph idx="13"/>
          </p:nvPr>
        </p:nvSpPr>
        <p:spPr>
          <a:xfrm>
            <a:off x="457200" y="3810000"/>
            <a:ext cx="8229600" cy="905158"/>
          </a:xfrm>
        </p:spPr>
        <p:txBody>
          <a:bodyPr/>
          <a:lstStyle/>
          <a:p>
            <a:pPr>
              <a:buFontTx/>
              <a:buNone/>
            </a:pPr>
            <a:r>
              <a:rPr lang="en-US" altLang="en-US" b="1" dirty="0">
                <a:ea typeface="ＭＳ Ｐゴシック" pitchFamily="34" charset="-128"/>
              </a:rPr>
              <a:t>Why is this relevant?</a:t>
            </a:r>
          </a:p>
          <a:p>
            <a:r>
              <a:rPr lang="en-US" altLang="en-US" sz="2000" dirty="0">
                <a:ea typeface="ＭＳ Ｐゴシック" pitchFamily="34" charset="-128"/>
              </a:rPr>
              <a:t>Control over how one ages</a:t>
            </a:r>
            <a:endParaRPr lang="en-US" dirty="0"/>
          </a:p>
        </p:txBody>
      </p:sp>
    </p:spTree>
    <p:extLst>
      <p:ext uri="{BB962C8B-B14F-4D97-AF65-F5344CB8AC3E}">
        <p14:creationId xmlns:p14="http://schemas.microsoft.com/office/powerpoint/2010/main" val="4134715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98"/>
            <a:ext cx="8229600" cy="1135280"/>
          </a:xfrm>
        </p:spPr>
        <p:txBody>
          <a:bodyPr anchor="ctr" anchorCtr="0"/>
          <a:lstStyle/>
          <a:p>
            <a:r>
              <a:rPr lang="en-IN" altLang="en-US" dirty="0">
                <a:latin typeface="+mj-lt"/>
              </a:rPr>
              <a:t>Working the Scientific Literacy Model: Aging and Cognitive Change </a:t>
            </a:r>
            <a:r>
              <a:rPr lang="en-IN" altLang="en-US" sz="2800" dirty="0">
                <a:latin typeface="+mj-lt"/>
              </a:rPr>
              <a:t>(3 of 3)</a:t>
            </a:r>
            <a:endParaRPr lang="en-US" dirty="0">
              <a:latin typeface="+mj-lt"/>
            </a:endParaRPr>
          </a:p>
        </p:txBody>
      </p:sp>
      <p:sp>
        <p:nvSpPr>
          <p:cNvPr id="5" name="Content Placeholder 4">
            <a:extLst>
              <a:ext uri="{FF2B5EF4-FFF2-40B4-BE49-F238E27FC236}">
                <a16:creationId xmlns:a16="http://schemas.microsoft.com/office/drawing/2014/main" id="{D90998E5-D22A-4CB3-9E78-4C07305456B3}"/>
              </a:ext>
            </a:extLst>
          </p:cNvPr>
          <p:cNvSpPr>
            <a:spLocks noGrp="1"/>
          </p:cNvSpPr>
          <p:nvPr>
            <p:ph sz="quarter" idx="15"/>
          </p:nvPr>
        </p:nvSpPr>
        <p:spPr>
          <a:xfrm>
            <a:off x="457200" y="1072056"/>
            <a:ext cx="8236857" cy="378320"/>
          </a:xfrm>
        </p:spPr>
        <p:txBody>
          <a:bodyPr/>
          <a:lstStyle/>
          <a:p>
            <a:pPr marL="0" indent="0">
              <a:buNone/>
            </a:pPr>
            <a:r>
              <a:rPr lang="en-IN" sz="2400" b="1" dirty="0"/>
              <a:t>Figure 10.20 </a:t>
            </a:r>
            <a:r>
              <a:rPr lang="en-IN" sz="2400" dirty="0"/>
              <a:t>Memory and Aging</a:t>
            </a:r>
          </a:p>
        </p:txBody>
      </p:sp>
      <p:sp>
        <p:nvSpPr>
          <p:cNvPr id="7" name="Content Placeholder 6">
            <a:extLst>
              <a:ext uri="{FF2B5EF4-FFF2-40B4-BE49-F238E27FC236}">
                <a16:creationId xmlns:a16="http://schemas.microsoft.com/office/drawing/2014/main" id="{602A0AC1-3B54-4C9D-A7A0-7C8B610CED43}"/>
              </a:ext>
            </a:extLst>
          </p:cNvPr>
          <p:cNvSpPr>
            <a:spLocks noGrp="1"/>
          </p:cNvSpPr>
          <p:nvPr>
            <p:ph sz="quarter" idx="16"/>
          </p:nvPr>
        </p:nvSpPr>
        <p:spPr>
          <a:xfrm>
            <a:off x="457200" y="1450376"/>
            <a:ext cx="8229600" cy="1702727"/>
          </a:xfrm>
        </p:spPr>
        <p:txBody>
          <a:bodyPr/>
          <a:lstStyle/>
          <a:p>
            <a:pPr marL="0" indent="0">
              <a:buNone/>
            </a:pPr>
            <a:r>
              <a:rPr lang="en-IN" sz="2200" dirty="0"/>
              <a:t>Several types of memory systems exist, not all of which are equally affected by age. An older person’s ability to remember events, such as words that appeared on a list (episodic memory), is more likely to decline than his or her memory for facts and concepts (semantic memory).</a:t>
            </a:r>
          </a:p>
        </p:txBody>
      </p:sp>
      <p:pic>
        <p:nvPicPr>
          <p:cNvPr id="8" name="Picture Placeholder 7" descr="An illustration shows a young and an old man thinking. The callout for the young man shows “giraffe, lion, zebra, dog, bird, monkey, bear...” The callout for the old man reads “giraffe...dog...bird...”">
            <a:extLst>
              <a:ext uri="{FF2B5EF4-FFF2-40B4-BE49-F238E27FC236}">
                <a16:creationId xmlns:a16="http://schemas.microsoft.com/office/drawing/2014/main" id="{A602625A-2811-4B81-9E55-23BA19F09F5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236483" y="3153103"/>
            <a:ext cx="8671033" cy="3704897"/>
          </a:xfrm>
          <a:prstGeom prst="rect">
            <a:avLst/>
          </a:prstGeom>
        </p:spPr>
      </p:pic>
    </p:spTree>
    <p:extLst>
      <p:ext uri="{BB962C8B-B14F-4D97-AF65-F5344CB8AC3E}">
        <p14:creationId xmlns:p14="http://schemas.microsoft.com/office/powerpoint/2010/main" val="3694058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787"/>
            <a:ext cx="8229600" cy="436710"/>
          </a:xfrm>
        </p:spPr>
        <p:txBody>
          <a:bodyPr anchor="ctr" anchorCtr="0"/>
          <a:lstStyle/>
          <a:p>
            <a:r>
              <a:rPr lang="en-US" altLang="en-US" sz="2800" dirty="0">
                <a:latin typeface="+mj-lt"/>
              </a:rPr>
              <a:t>Methods for Measuring Developmental Trends</a:t>
            </a:r>
            <a:endParaRPr lang="en-US" sz="2800" dirty="0">
              <a:latin typeface="+mj-lt"/>
            </a:endParaRPr>
          </a:p>
        </p:txBody>
      </p:sp>
      <p:sp>
        <p:nvSpPr>
          <p:cNvPr id="5" name="Content Placeholder 4">
            <a:extLst>
              <a:ext uri="{FF2B5EF4-FFF2-40B4-BE49-F238E27FC236}">
                <a16:creationId xmlns:a16="http://schemas.microsoft.com/office/drawing/2014/main" id="{D7D69BF8-16DA-4AAD-9500-D902F8455CD0}"/>
              </a:ext>
            </a:extLst>
          </p:cNvPr>
          <p:cNvSpPr>
            <a:spLocks noGrp="1"/>
          </p:cNvSpPr>
          <p:nvPr>
            <p:ph sz="quarter" idx="15"/>
          </p:nvPr>
        </p:nvSpPr>
        <p:spPr>
          <a:xfrm>
            <a:off x="457200" y="586609"/>
            <a:ext cx="8236857" cy="312025"/>
          </a:xfrm>
        </p:spPr>
        <p:txBody>
          <a:bodyPr/>
          <a:lstStyle/>
          <a:p>
            <a:pPr marL="0" indent="0">
              <a:buNone/>
            </a:pPr>
            <a:r>
              <a:rPr lang="en-IN" sz="2000" b="1" dirty="0"/>
              <a:t>Figure 10.1 </a:t>
            </a:r>
            <a:r>
              <a:rPr lang="en-IN" sz="2000" dirty="0"/>
              <a:t>Cross-Sectional and Longitudinal Methods</a:t>
            </a:r>
          </a:p>
        </p:txBody>
      </p:sp>
      <p:sp>
        <p:nvSpPr>
          <p:cNvPr id="7" name="Content Placeholder 6">
            <a:extLst>
              <a:ext uri="{FF2B5EF4-FFF2-40B4-BE49-F238E27FC236}">
                <a16:creationId xmlns:a16="http://schemas.microsoft.com/office/drawing/2014/main" id="{BB766BC4-0FD9-48B9-9CE8-641DD4F39617}"/>
              </a:ext>
            </a:extLst>
          </p:cNvPr>
          <p:cNvSpPr>
            <a:spLocks noGrp="1"/>
          </p:cNvSpPr>
          <p:nvPr>
            <p:ph sz="quarter" idx="16"/>
          </p:nvPr>
        </p:nvSpPr>
        <p:spPr>
          <a:xfrm>
            <a:off x="457200" y="980746"/>
            <a:ext cx="8236857" cy="974178"/>
          </a:xfrm>
        </p:spPr>
        <p:txBody>
          <a:bodyPr/>
          <a:lstStyle/>
          <a:p>
            <a:pPr marL="0" indent="0">
              <a:buNone/>
            </a:pPr>
            <a:r>
              <a:rPr lang="en-IN" sz="1800" dirty="0"/>
              <a:t>In cross-sectional studies, different groups of people—typically of different ages—are compared at a single point in time. In longitudinal studies, the same group of subjects is tracked over multiple points in time.</a:t>
            </a:r>
          </a:p>
        </p:txBody>
      </p:sp>
      <p:pic>
        <p:nvPicPr>
          <p:cNvPr id="8" name="Picture Placeholder 7" descr="A chart explains cross-sectional and longitudinal studies.&#10;Long description is available in notes, press F6">
            <a:extLst>
              <a:ext uri="{FF2B5EF4-FFF2-40B4-BE49-F238E27FC236}">
                <a16:creationId xmlns:a16="http://schemas.microsoft.com/office/drawing/2014/main" id="{CEE8BFB6-2777-4660-B87F-163608FE174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150884" y="1813034"/>
            <a:ext cx="7047186" cy="4476841"/>
          </a:xfrm>
          <a:prstGeom prst="rect">
            <a:avLst/>
          </a:prstGeom>
        </p:spPr>
      </p:pic>
    </p:spTree>
    <p:extLst>
      <p:ext uri="{BB962C8B-B14F-4D97-AF65-F5344CB8AC3E}">
        <p14:creationId xmlns:p14="http://schemas.microsoft.com/office/powerpoint/2010/main" val="682510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166"/>
            <a:ext cx="8229600" cy="1153252"/>
          </a:xfrm>
        </p:spPr>
        <p:txBody>
          <a:bodyPr anchor="ctr" anchorCtr="0"/>
          <a:lstStyle/>
          <a:p>
            <a:r>
              <a:rPr lang="en-US" altLang="en-US" sz="3600" dirty="0">
                <a:latin typeface="+mj-lt"/>
              </a:rPr>
              <a:t>Patterns of Development: Stages and Continuity</a:t>
            </a:r>
            <a:endParaRPr lang="en-US" sz="3600" dirty="0">
              <a:latin typeface="+mj-lt"/>
            </a:endParaRPr>
          </a:p>
        </p:txBody>
      </p:sp>
      <p:sp>
        <p:nvSpPr>
          <p:cNvPr id="3" name="Content Placeholder 2"/>
          <p:cNvSpPr>
            <a:spLocks noGrp="1"/>
          </p:cNvSpPr>
          <p:nvPr>
            <p:ph idx="1"/>
          </p:nvPr>
        </p:nvSpPr>
        <p:spPr>
          <a:xfrm>
            <a:off x="457200" y="1383175"/>
            <a:ext cx="8229600" cy="1009411"/>
          </a:xfrm>
        </p:spPr>
        <p:txBody>
          <a:bodyPr/>
          <a:lstStyle/>
          <a:p>
            <a:pPr>
              <a:buFontTx/>
              <a:buNone/>
              <a:defRPr/>
            </a:pPr>
            <a:r>
              <a:rPr lang="en-US" sz="2400" b="1" dirty="0">
                <a:ea typeface="ＭＳ Ｐゴシック" charset="0"/>
                <a:cs typeface="ＭＳ Ｐゴシック" charset="0"/>
              </a:rPr>
              <a:t>Stages</a:t>
            </a:r>
          </a:p>
          <a:p>
            <a:pPr>
              <a:buFont typeface="Arial" charset="0"/>
              <a:buChar char="•"/>
              <a:defRPr/>
            </a:pPr>
            <a:r>
              <a:rPr lang="en-US" sz="2400" dirty="0">
                <a:ea typeface="ＭＳ Ｐゴシック" charset="0"/>
              </a:rPr>
              <a:t>Abrupt transitions</a:t>
            </a:r>
          </a:p>
        </p:txBody>
      </p:sp>
      <p:sp>
        <p:nvSpPr>
          <p:cNvPr id="4" name="Content Placeholder 3">
            <a:extLst>
              <a:ext uri="{FF2B5EF4-FFF2-40B4-BE49-F238E27FC236}">
                <a16:creationId xmlns:a16="http://schemas.microsoft.com/office/drawing/2014/main" id="{6CAEFDC4-E4AE-4F17-9D9A-9A39A3402E6B}"/>
              </a:ext>
            </a:extLst>
          </p:cNvPr>
          <p:cNvSpPr>
            <a:spLocks noGrp="1"/>
          </p:cNvSpPr>
          <p:nvPr>
            <p:ph idx="13"/>
          </p:nvPr>
        </p:nvSpPr>
        <p:spPr>
          <a:xfrm>
            <a:off x="473598" y="2509775"/>
            <a:ext cx="8229600" cy="1009411"/>
          </a:xfrm>
        </p:spPr>
        <p:txBody>
          <a:bodyPr/>
          <a:lstStyle/>
          <a:p>
            <a:pPr>
              <a:buFontTx/>
              <a:buNone/>
              <a:defRPr/>
            </a:pPr>
            <a:r>
              <a:rPr lang="en-US" sz="2400" b="1" dirty="0">
                <a:ea typeface="ＭＳ Ｐゴシック" charset="0"/>
                <a:cs typeface="ＭＳ Ｐゴシック" charset="0"/>
              </a:rPr>
              <a:t>Continuous</a:t>
            </a:r>
          </a:p>
          <a:p>
            <a:pPr>
              <a:buFont typeface="Arial" charset="0"/>
              <a:buChar char="•"/>
              <a:defRPr/>
            </a:pPr>
            <a:r>
              <a:rPr lang="en-US" sz="2400" dirty="0">
                <a:ea typeface="ＭＳ Ｐゴシック" charset="0"/>
              </a:rPr>
              <a:t>Slow changes</a:t>
            </a:r>
          </a:p>
        </p:txBody>
      </p:sp>
    </p:spTree>
    <p:extLst>
      <p:ext uri="{BB962C8B-B14F-4D97-AF65-F5344CB8AC3E}">
        <p14:creationId xmlns:p14="http://schemas.microsoft.com/office/powerpoint/2010/main" val="3352607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226"/>
            <a:ext cx="8229600" cy="485535"/>
          </a:xfrm>
        </p:spPr>
        <p:txBody>
          <a:bodyPr anchor="ctr" anchorCtr="0">
            <a:noAutofit/>
          </a:bodyPr>
          <a:lstStyle/>
          <a:p>
            <a:r>
              <a:rPr lang="en-US" altLang="en-US" sz="2800" dirty="0">
                <a:latin typeface="+mj-lt"/>
              </a:rPr>
              <a:t>Zygotes to Infants: From One Cell to Billions</a:t>
            </a:r>
            <a:endParaRPr lang="en-US" sz="2800" dirty="0">
              <a:latin typeface="+mj-lt"/>
            </a:endParaRPr>
          </a:p>
        </p:txBody>
      </p:sp>
      <p:sp>
        <p:nvSpPr>
          <p:cNvPr id="7" name="Content Placeholder 6">
            <a:extLst>
              <a:ext uri="{FF2B5EF4-FFF2-40B4-BE49-F238E27FC236}">
                <a16:creationId xmlns:a16="http://schemas.microsoft.com/office/drawing/2014/main" id="{A355AA28-BE5C-4F12-BA73-C8372F9F5552}"/>
              </a:ext>
            </a:extLst>
          </p:cNvPr>
          <p:cNvSpPr>
            <a:spLocks noGrp="1"/>
          </p:cNvSpPr>
          <p:nvPr>
            <p:ph idx="1"/>
          </p:nvPr>
        </p:nvSpPr>
        <p:spPr>
          <a:xfrm>
            <a:off x="457200" y="633762"/>
            <a:ext cx="8229600" cy="284225"/>
          </a:xfrm>
        </p:spPr>
        <p:txBody>
          <a:bodyPr>
            <a:noAutofit/>
          </a:bodyPr>
          <a:lstStyle/>
          <a:p>
            <a:pPr marL="0" indent="0">
              <a:buNone/>
            </a:pPr>
            <a:r>
              <a:rPr lang="en-US" sz="2000" b="1" dirty="0"/>
              <a:t>Table 10.1 </a:t>
            </a:r>
            <a:r>
              <a:rPr lang="en-US" sz="2000" dirty="0"/>
              <a:t>Phases of Prenatal Development</a:t>
            </a:r>
          </a:p>
        </p:txBody>
      </p:sp>
      <p:sp>
        <p:nvSpPr>
          <p:cNvPr id="8" name="Content Placeholder 7">
            <a:extLst>
              <a:ext uri="{FF2B5EF4-FFF2-40B4-BE49-F238E27FC236}">
                <a16:creationId xmlns:a16="http://schemas.microsoft.com/office/drawing/2014/main" id="{40824FFE-805D-4074-A0A5-160E38DCC3A7}"/>
              </a:ext>
            </a:extLst>
          </p:cNvPr>
          <p:cNvSpPr>
            <a:spLocks noGrp="1"/>
          </p:cNvSpPr>
          <p:nvPr>
            <p:ph idx="13"/>
          </p:nvPr>
        </p:nvSpPr>
        <p:spPr>
          <a:xfrm>
            <a:off x="457200" y="917988"/>
            <a:ext cx="8229599" cy="548206"/>
          </a:xfrm>
        </p:spPr>
        <p:txBody>
          <a:bodyPr>
            <a:noAutofit/>
          </a:bodyPr>
          <a:lstStyle/>
          <a:p>
            <a:pPr marL="0" indent="0">
              <a:buNone/>
            </a:pPr>
            <a:r>
              <a:rPr lang="en-US" sz="1800" dirty="0"/>
              <a:t>A summary of the stages of human prenatal development and some of the major events at each.</a:t>
            </a:r>
            <a:endParaRPr lang="en-IN" sz="1800" dirty="0"/>
          </a:p>
        </p:txBody>
      </p:sp>
      <p:graphicFrame>
        <p:nvGraphicFramePr>
          <p:cNvPr id="6" name="Table 5">
            <a:extLst>
              <a:ext uri="{FF2B5EF4-FFF2-40B4-BE49-F238E27FC236}">
                <a16:creationId xmlns:a16="http://schemas.microsoft.com/office/drawing/2014/main" id="{1156D65E-53B3-4F83-93DD-32790EAF534B}"/>
              </a:ext>
            </a:extLst>
          </p:cNvPr>
          <p:cNvGraphicFramePr>
            <a:graphicFrameLocks noGrp="1"/>
          </p:cNvGraphicFramePr>
          <p:nvPr>
            <p:extLst>
              <p:ext uri="{D42A27DB-BD31-4B8C-83A1-F6EECF244321}">
                <p14:modId xmlns:p14="http://schemas.microsoft.com/office/powerpoint/2010/main" val="1170279832"/>
              </p:ext>
            </p:extLst>
          </p:nvPr>
        </p:nvGraphicFramePr>
        <p:xfrm>
          <a:off x="189186" y="1466193"/>
          <a:ext cx="8749862" cy="4397619"/>
        </p:xfrm>
        <a:graphic>
          <a:graphicData uri="http://schemas.openxmlformats.org/drawingml/2006/table">
            <a:tbl>
              <a:tblPr firstRow="1" bandRow="1">
                <a:tableStyleId>{3B4B98B0-60AC-42C2-AFA5-B58CD77FA1E5}</a:tableStyleId>
              </a:tblPr>
              <a:tblGrid>
                <a:gridCol w="8749862">
                  <a:extLst>
                    <a:ext uri="{9D8B030D-6E8A-4147-A177-3AD203B41FA5}">
                      <a16:colId xmlns:a16="http://schemas.microsoft.com/office/drawing/2014/main" val="1228040126"/>
                    </a:ext>
                  </a:extLst>
                </a:gridCol>
              </a:tblGrid>
              <a:tr h="477108">
                <a:tc>
                  <a:txBody>
                    <a:bodyPr/>
                    <a:lstStyle/>
                    <a:p>
                      <a:r>
                        <a:rPr lang="en-IN" sz="1400" dirty="0">
                          <a:solidFill>
                            <a:schemeClr val="bg1"/>
                          </a:solidFill>
                        </a:rPr>
                        <a:t>Germinal: 0 to 2 weeks</a:t>
                      </a:r>
                    </a:p>
                  </a:txBody>
                  <a:tcPr marL="123438" marR="123438">
                    <a:lnL>
                      <a:noFill/>
                    </a:lnL>
                    <a:lnR>
                      <a:noFill/>
                    </a:lnR>
                    <a:lnT w="12700" cmpd="sng">
                      <a:noFill/>
                    </a:lnT>
                    <a:lnB w="12700" cmpd="sng">
                      <a:noFill/>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846642191"/>
                  </a:ext>
                </a:extLst>
              </a:tr>
              <a:tr h="941146">
                <a:tc>
                  <a:txBody>
                    <a:bodyPr/>
                    <a:lstStyle/>
                    <a:p>
                      <a:r>
                        <a:rPr lang="en-IN" sz="1400" b="1" dirty="0"/>
                        <a:t>Major Events</a:t>
                      </a:r>
                    </a:p>
                    <a:p>
                      <a:r>
                        <a:rPr lang="en-IN" sz="1400" dirty="0"/>
                        <a:t>Migration of the blastocyst from the fallopian tubes and its implantation in the uterus. Cellular divisions take place that eventually lead to multiple organ, nervous system, and skin tissues.</a:t>
                      </a:r>
                    </a:p>
                  </a:txBody>
                  <a:tcPr marL="123438" marR="123438">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20755671"/>
                  </a:ext>
                </a:extLst>
              </a:tr>
              <a:tr h="430427">
                <a:tc>
                  <a:txBody>
                    <a:bodyPr/>
                    <a:lstStyle/>
                    <a:p>
                      <a:r>
                        <a:rPr lang="en-IN" sz="1400" b="1" i="0" u="none" strike="noStrike" kern="1200" baseline="0" dirty="0">
                          <a:solidFill>
                            <a:schemeClr val="tx1"/>
                          </a:solidFill>
                          <a:latin typeface="+mn-lt"/>
                          <a:ea typeface="+mn-ea"/>
                          <a:cs typeface="+mn-cs"/>
                        </a:rPr>
                        <a:t>Embryonic: 2 to 8 weeks</a:t>
                      </a:r>
                      <a:endParaRPr lang="en-IN" sz="1400" b="1" dirty="0"/>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34891868"/>
                  </a:ext>
                </a:extLst>
              </a:tr>
              <a:tr h="1215647">
                <a:tc>
                  <a:txBody>
                    <a:bodyPr/>
                    <a:lstStyle/>
                    <a:p>
                      <a:r>
                        <a:rPr lang="en-IN" sz="1400" b="1" dirty="0"/>
                        <a:t>Major Events</a:t>
                      </a:r>
                    </a:p>
                    <a:p>
                      <a:r>
                        <a:rPr lang="en-IN" sz="1400" b="0" dirty="0"/>
                        <a:t>Stage in which basic cell layers become differentiated. Major structures such as the head, heart, limbs, hands, and feet emerge. The embryo attaches to the placenta, the structure that allows for the exchange of oxygen and nutrients and the removal of wastes.</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999367554"/>
                  </a:ext>
                </a:extLst>
              </a:tr>
              <a:tr h="392145">
                <a:tc>
                  <a:txBody>
                    <a:bodyPr/>
                    <a:lstStyle/>
                    <a:p>
                      <a:r>
                        <a:rPr lang="en-IN" sz="1400" b="1" dirty="0" err="1"/>
                        <a:t>Fetal</a:t>
                      </a:r>
                      <a:r>
                        <a:rPr lang="en-IN" sz="1400" b="1" dirty="0"/>
                        <a:t> stage: 8 weeks to birth</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439458228"/>
                  </a:ext>
                </a:extLst>
              </a:tr>
              <a:tr h="941146">
                <a:tc>
                  <a:txBody>
                    <a:bodyPr/>
                    <a:lstStyle/>
                    <a:p>
                      <a:r>
                        <a:rPr lang="en-IN" sz="1400" b="1" dirty="0"/>
                        <a:t>Major Events</a:t>
                      </a:r>
                    </a:p>
                    <a:p>
                      <a:r>
                        <a:rPr lang="en-IN" sz="1400" b="0" dirty="0"/>
                        <a:t>Brain development progresses as distinct regions take form. The circulatory, respiratory, digestive, and other bodily systems develop. Sex organs appear at around the third month of gestation.</a:t>
                      </a:r>
                    </a:p>
                  </a:txBody>
                  <a:tcPr marL="123438" marR="123438">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8348760"/>
                  </a:ext>
                </a:extLst>
              </a:tr>
            </a:tbl>
          </a:graphicData>
        </a:graphic>
      </p:graphicFrame>
      <p:sp>
        <p:nvSpPr>
          <p:cNvPr id="3" name="Content Placeholder 2">
            <a:extLst>
              <a:ext uri="{FF2B5EF4-FFF2-40B4-BE49-F238E27FC236}">
                <a16:creationId xmlns:a16="http://schemas.microsoft.com/office/drawing/2014/main" id="{C0F8BA10-143A-4040-B6D7-87E35CB2CFDD}"/>
              </a:ext>
            </a:extLst>
          </p:cNvPr>
          <p:cNvSpPr>
            <a:spLocks noGrp="1"/>
          </p:cNvSpPr>
          <p:nvPr>
            <p:ph sz="quarter" idx="15"/>
          </p:nvPr>
        </p:nvSpPr>
        <p:spPr>
          <a:xfrm>
            <a:off x="457200" y="5863813"/>
            <a:ext cx="8153400" cy="430887"/>
          </a:xfrm>
        </p:spPr>
        <p:txBody>
          <a:bodyPr>
            <a:noAutofit/>
          </a:bodyPr>
          <a:lstStyle/>
          <a:p>
            <a:pPr marL="0" indent="0">
              <a:buNone/>
            </a:pPr>
            <a:r>
              <a:rPr lang="en-US" sz="1400" dirty="0"/>
              <a:t>Top: Doug </a:t>
            </a:r>
            <a:r>
              <a:rPr lang="en-US" sz="1400" dirty="0" err="1"/>
              <a:t>Steley</a:t>
            </a:r>
            <a:r>
              <a:rPr lang="en-US" sz="1400" dirty="0"/>
              <a:t> A/</a:t>
            </a:r>
            <a:r>
              <a:rPr lang="en-US" sz="1400" dirty="0" err="1"/>
              <a:t>Alamy</a:t>
            </a:r>
            <a:r>
              <a:rPr lang="en-US" sz="1400" dirty="0"/>
              <a:t> Stock Photo; </a:t>
            </a:r>
            <a:r>
              <a:rPr lang="en-US" sz="1400" dirty="0" err="1"/>
              <a:t>centre</a:t>
            </a:r>
            <a:r>
              <a:rPr lang="en-US" sz="1400" dirty="0"/>
              <a:t>: MedicalRF.com/</a:t>
            </a:r>
            <a:r>
              <a:rPr lang="en-US" sz="1400" dirty="0" err="1"/>
              <a:t>Alamy</a:t>
            </a:r>
            <a:r>
              <a:rPr lang="en-US" sz="1400" dirty="0"/>
              <a:t> Stock Photo; bottom: Claude </a:t>
            </a:r>
            <a:r>
              <a:rPr lang="en-US" sz="1400" dirty="0" err="1"/>
              <a:t>Edelmann</a:t>
            </a:r>
            <a:r>
              <a:rPr lang="en-US" sz="1400" dirty="0"/>
              <a:t>/Photo Researchers, Inc./Science Source</a:t>
            </a:r>
          </a:p>
        </p:txBody>
      </p:sp>
    </p:spTree>
    <p:extLst>
      <p:ext uri="{BB962C8B-B14F-4D97-AF65-F5344CB8AC3E}">
        <p14:creationId xmlns:p14="http://schemas.microsoft.com/office/powerpoint/2010/main" val="2217571332"/>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3302</TotalTime>
  <Words>18809</Words>
  <Application>Microsoft Office PowerPoint</Application>
  <PresentationFormat>On-screen Show (4:3)</PresentationFormat>
  <Paragraphs>1263</Paragraphs>
  <Slides>63</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ＭＳ Ｐゴシック</vt:lpstr>
      <vt:lpstr>Arial</vt:lpstr>
      <vt:lpstr>Calibri</vt:lpstr>
      <vt:lpstr>Symbol</vt:lpstr>
      <vt:lpstr>Times New Roman</vt:lpstr>
      <vt:lpstr>TimesNewRomanPS-BoldMT</vt:lpstr>
      <vt:lpstr>Verdana</vt:lpstr>
      <vt:lpstr>Wingdings</vt:lpstr>
      <vt:lpstr>508 Lecture</vt:lpstr>
      <vt:lpstr>PowerPoint Presentation</vt:lpstr>
      <vt:lpstr>Psalm 92:12-15</vt:lpstr>
      <vt:lpstr>An Introduction to Psychological Science</vt:lpstr>
      <vt:lpstr>Modules</vt:lpstr>
      <vt:lpstr>10.1 Learning Objectives</vt:lpstr>
      <vt:lpstr>Developmental Psychology</vt:lpstr>
      <vt:lpstr>Methods for Measuring Developmental Trends</vt:lpstr>
      <vt:lpstr>Patterns of Development: Stages and Continuity</vt:lpstr>
      <vt:lpstr>Zygotes to Infants: From One Cell to Billions</vt:lpstr>
      <vt:lpstr>Fetal Brain Development</vt:lpstr>
      <vt:lpstr>Nutrition, Teratogens, and Fetal Development</vt:lpstr>
      <vt:lpstr>Working the Scientific Literacy Model: The Long-Term Effects of Premature Birth (1 of 2)</vt:lpstr>
      <vt:lpstr>Working the Scientific Literacy Model: The Long-Term Effects of Premature Birth (2 of 2)</vt:lpstr>
      <vt:lpstr>Myths in Mind: Vaccinations and Autism</vt:lpstr>
      <vt:lpstr>Sensory Development in Infancy</vt:lpstr>
      <vt:lpstr>Visual Development in Infancy (1 of 2)</vt:lpstr>
      <vt:lpstr>Visual Development in Infancy (2 of 2)</vt:lpstr>
      <vt:lpstr>Motor Development in the First Year (1 of 3)</vt:lpstr>
      <vt:lpstr>Motor Development in the First Year (2 of 3)</vt:lpstr>
      <vt:lpstr>Motor Development in the First Year (3 of 3)</vt:lpstr>
      <vt:lpstr>10.2 Learning Objectives</vt:lpstr>
      <vt:lpstr>The Importance of Sensitive Periods</vt:lpstr>
      <vt:lpstr>Cognitive Changes: Piaget’s Cognitive Development Theory</vt:lpstr>
      <vt:lpstr>The Sensorimotor Stage: Objects and the Physical World</vt:lpstr>
      <vt:lpstr>The Preoperational Stage: Quantity and Numbers (1 of 2)</vt:lpstr>
      <vt:lpstr>The Preoperational Stage: Quantity and Numbers (2 of 2)</vt:lpstr>
      <vt:lpstr>The Concrete Operational Stage: Using Logical Thought</vt:lpstr>
      <vt:lpstr>The Formal Operational Stage: Abstract and Hypothetical Thought</vt:lpstr>
      <vt:lpstr>Working the Scientific Literacy Model: Evaluating Piaget (1 of 3)</vt:lpstr>
      <vt:lpstr>Working the Scientific Literacy Model: Evaluating Piaget (2 of 3)</vt:lpstr>
      <vt:lpstr>Working the Scientific Literacy Model: Evaluating Piaget (3 of 3)</vt:lpstr>
      <vt:lpstr>Complementary Approaches to Piaget</vt:lpstr>
      <vt:lpstr>Social Development and Attachment (1 of 2)</vt:lpstr>
      <vt:lpstr>Social Development and Attachment (2 of 2)</vt:lpstr>
      <vt:lpstr>Types of Attachment</vt:lpstr>
      <vt:lpstr>Parenting and Attachment</vt:lpstr>
      <vt:lpstr>Self-Awareness (1 of 3)</vt:lpstr>
      <vt:lpstr>Self-Awareness (2 of 3)</vt:lpstr>
      <vt:lpstr>Self-Awareness (3 of 3)</vt:lpstr>
      <vt:lpstr>Psychosocial Development Across the Lifespan (1 of 2)</vt:lpstr>
      <vt:lpstr>10.3 Learning Objectives</vt:lpstr>
      <vt:lpstr>Physical Changes in Adolescence</vt:lpstr>
      <vt:lpstr>Emotional Challenges in Adolescence</vt:lpstr>
      <vt:lpstr>Working the Scientific Literacy Model: Adolescent Risk and Decision Making (1 of 4)</vt:lpstr>
      <vt:lpstr>Working the Scientific Literacy Model: Adolescent Risk and Decision Making (2 of 4)</vt:lpstr>
      <vt:lpstr>Working the Scientific Literacy Model: Adolescent Risk and Decision Making (3 of 4)</vt:lpstr>
      <vt:lpstr>Working the Scientific Literacy Model: Adolescent Risk and Decision Making (4 of 4)</vt:lpstr>
      <vt:lpstr>Cognitive Development: Moral Reasoning vs. Emotions</vt:lpstr>
      <vt:lpstr>Kohlberg’s Moral Development: Learning Right from Wrong (1 of 2)</vt:lpstr>
      <vt:lpstr>Kohlberg’s Moral Development: Learning Right from Wrong (2 of 2)</vt:lpstr>
      <vt:lpstr>Moral Development</vt:lpstr>
      <vt:lpstr>Social Development: Identity and Relationships</vt:lpstr>
      <vt:lpstr>10.4 Learning Objectives</vt:lpstr>
      <vt:lpstr>Physical Changes in Adulthood</vt:lpstr>
      <vt:lpstr>Psychosocial Development Across the Lifespan (2 of 2)</vt:lpstr>
      <vt:lpstr>Love and Marriage</vt:lpstr>
      <vt:lpstr>Parenting</vt:lpstr>
      <vt:lpstr>Late Adulthood: Happiness and Relationships (1 of 2)</vt:lpstr>
      <vt:lpstr>PSYCH @ The Driver’s Seat</vt:lpstr>
      <vt:lpstr>Physical Changes</vt:lpstr>
      <vt:lpstr>Working the Scientific Literacy Model: Aging and Cognitive Change (1 of 3)</vt:lpstr>
      <vt:lpstr>Working the Scientific Literacy Model: Aging and Cognitive Change (2 of 3)</vt:lpstr>
      <vt:lpstr>Working the Scientific Literacy Model: Aging and Cognitive Change (3 of 3)</vt:lpstr>
    </vt:vector>
  </TitlesOfParts>
  <Company>Cenveo Publisher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Psychological Science, Second Canadian Edition</dc:title>
  <dc:subject>Chapter 10: Lifespan Development</dc:subject>
  <dc:creator>Mark Krause, Daniel Corts, Stephen Smith and Dan Dolderman</dc:creator>
  <cp:keywords>Psychology</cp:keywords>
  <cp:lastModifiedBy>Todd Dutka</cp:lastModifiedBy>
  <cp:revision>1277</cp:revision>
  <dcterms:created xsi:type="dcterms:W3CDTF">2014-07-14T20:04:21Z</dcterms:created>
  <dcterms:modified xsi:type="dcterms:W3CDTF">2021-09-01T21:53:38Z</dcterms:modified>
  <cp:category>Introductory Psychology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VersionGuid">
    <vt:lpwstr>41a035f9-c0c9-4b55-9462-aad6e29bb125</vt:lpwstr>
  </property>
  <property fmtid="{D5CDD505-2E9C-101B-9397-08002B2CF9AE}" pid="3" name="Offisync_UpdateToken">
    <vt:lpwstr>1</vt:lpwstr>
  </property>
  <property fmtid="{D5CDD505-2E9C-101B-9397-08002B2CF9AE}" pid="4" name="Offisync_ProviderInitializationData">
    <vt:lpwstr>https://neo.pearson.com</vt:lpwstr>
  </property>
  <property fmtid="{D5CDD505-2E9C-101B-9397-08002B2CF9AE}" pid="5" name="Offisync_UniqueId">
    <vt:lpwstr>669439</vt:lpwstr>
  </property>
  <property fmtid="{D5CDD505-2E9C-101B-9397-08002B2CF9AE}" pid="6" name="Jive_LatestUserAccountName">
    <vt:lpwstr>UHellJe</vt:lpwstr>
  </property>
  <property fmtid="{D5CDD505-2E9C-101B-9397-08002B2CF9AE}" pid="7" name="Offisync_ServerID">
    <vt:lpwstr>7e960520-0e88-4f05-9fa0-24079b61e486</vt:lpwstr>
  </property>
</Properties>
</file>